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41" r:id="rId2"/>
    <p:sldId id="679" r:id="rId3"/>
    <p:sldId id="654" r:id="rId4"/>
    <p:sldId id="655" r:id="rId5"/>
    <p:sldId id="681" r:id="rId6"/>
    <p:sldId id="680" r:id="rId7"/>
    <p:sldId id="682" r:id="rId8"/>
    <p:sldId id="683" r:id="rId9"/>
    <p:sldId id="667" r:id="rId10"/>
    <p:sldId id="687" r:id="rId11"/>
    <p:sldId id="668" r:id="rId12"/>
    <p:sldId id="669" r:id="rId13"/>
    <p:sldId id="684" r:id="rId14"/>
    <p:sldId id="671" r:id="rId15"/>
    <p:sldId id="686" r:id="rId16"/>
    <p:sldId id="670" r:id="rId17"/>
    <p:sldId id="675" r:id="rId18"/>
    <p:sldId id="674" r:id="rId19"/>
    <p:sldId id="673" r:id="rId20"/>
  </p:sldIdLst>
  <p:sldSz cx="9144000" cy="6858000" type="screen4x3"/>
  <p:notesSz cx="7077075" cy="9363075"/>
  <p:defaultTextStyle>
    <a:defPPr>
      <a:defRPr lang="es-MX"/>
    </a:defPPr>
    <a:lvl1pPr marL="0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14234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71349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28466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85583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42698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99815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56932" algn="l" defTabSz="914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99"/>
    <a:srgbClr val="8000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6" autoAdjust="0"/>
    <p:restoredTop sz="94660"/>
  </p:normalViewPr>
  <p:slideViewPr>
    <p:cSldViewPr>
      <p:cViewPr varScale="1">
        <p:scale>
          <a:sx n="74" d="100"/>
          <a:sy n="74" d="100"/>
        </p:scale>
        <p:origin x="1128" y="72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949"/>
        <p:guide pos="22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C938B9-B5CE-4336-86C8-8EC955DEA992}" type="doc">
      <dgm:prSet loTypeId="urn:microsoft.com/office/officeart/2005/8/layout/cycle2" loCatId="cycle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88FEA332-F0CD-4D1C-B0D7-0F95F1C00AFB}">
      <dgm:prSet phldrT="[Texto]" custT="1"/>
      <dgm:spPr/>
      <dgm:t>
        <a:bodyPr/>
        <a:lstStyle/>
        <a:p>
          <a:r>
            <a:rPr lang="es-MX" sz="1200" b="1" dirty="0" smtClean="0">
              <a:latin typeface="Century Gothic" panose="020B0502020202020204" pitchFamily="34" charset="0"/>
              <a:cs typeface="Arial" pitchFamily="34" charset="0"/>
            </a:rPr>
            <a:t>Prevención</a:t>
          </a:r>
        </a:p>
        <a:p>
          <a:r>
            <a:rPr lang="es-MX" sz="1200" dirty="0" smtClean="0">
              <a:latin typeface="Century Gothic" panose="020B0502020202020204" pitchFamily="34" charset="0"/>
              <a:cs typeface="Arial" pitchFamily="34" charset="0"/>
            </a:rPr>
            <a:t>(Reducción de Riesgo)</a:t>
          </a:r>
        </a:p>
      </dgm:t>
    </dgm:pt>
    <dgm:pt modelId="{BCDD089B-EF14-4ACF-8870-2D84969E2CD2}" type="parTrans" cxnId="{2391B5D6-D8A5-4DBB-8A0A-5A57F43B3418}">
      <dgm:prSet/>
      <dgm:spPr/>
      <dgm:t>
        <a:bodyPr/>
        <a:lstStyle/>
        <a:p>
          <a:endParaRPr lang="es-MX"/>
        </a:p>
      </dgm:t>
    </dgm:pt>
    <dgm:pt modelId="{25C37503-B434-428E-9BC2-F8E4B0DAA8C7}" type="sibTrans" cxnId="{2391B5D6-D8A5-4DBB-8A0A-5A57F43B3418}">
      <dgm:prSet/>
      <dgm:spPr/>
      <dgm:t>
        <a:bodyPr/>
        <a:lstStyle/>
        <a:p>
          <a:endParaRPr lang="es-MX"/>
        </a:p>
      </dgm:t>
    </dgm:pt>
    <dgm:pt modelId="{847A72C1-DFA2-49A3-BDD6-A51A94829F2B}">
      <dgm:prSet phldrT="[Texto]" custT="1"/>
      <dgm:spPr/>
      <dgm:t>
        <a:bodyPr/>
        <a:lstStyle/>
        <a:p>
          <a:r>
            <a:rPr lang="es-MX" sz="1200" b="1" dirty="0" smtClean="0">
              <a:latin typeface="Century Gothic" panose="020B0502020202020204" pitchFamily="34" charset="0"/>
              <a:cs typeface="Arial" pitchFamily="34" charset="0"/>
            </a:rPr>
            <a:t>Preparación</a:t>
          </a:r>
        </a:p>
        <a:p>
          <a:r>
            <a:rPr lang="es-MX" sz="1200" dirty="0" smtClean="0">
              <a:latin typeface="Century Gothic" panose="020B0502020202020204" pitchFamily="34" charset="0"/>
              <a:cs typeface="Arial" pitchFamily="34" charset="0"/>
            </a:rPr>
            <a:t>(Identificación y Análisis de Riesgo)</a:t>
          </a:r>
          <a:endParaRPr lang="es-MX" sz="1200" dirty="0">
            <a:latin typeface="Century Gothic" panose="020B0502020202020204" pitchFamily="34" charset="0"/>
            <a:cs typeface="Arial" pitchFamily="34" charset="0"/>
          </a:endParaRPr>
        </a:p>
      </dgm:t>
    </dgm:pt>
    <dgm:pt modelId="{1541B12D-4ED3-42A4-AB81-6578BF520FFE}" type="parTrans" cxnId="{54EED9BE-B1AB-4B24-ABD9-7D4E6B31AEF0}">
      <dgm:prSet/>
      <dgm:spPr/>
      <dgm:t>
        <a:bodyPr/>
        <a:lstStyle/>
        <a:p>
          <a:endParaRPr lang="es-MX"/>
        </a:p>
      </dgm:t>
    </dgm:pt>
    <dgm:pt modelId="{3699436E-1160-4A38-B6D9-A5CEC471603F}" type="sibTrans" cxnId="{54EED9BE-B1AB-4B24-ABD9-7D4E6B31AEF0}">
      <dgm:prSet/>
      <dgm:spPr/>
      <dgm:t>
        <a:bodyPr/>
        <a:lstStyle/>
        <a:p>
          <a:endParaRPr lang="es-MX"/>
        </a:p>
      </dgm:t>
    </dgm:pt>
    <dgm:pt modelId="{07F7473A-3217-408E-BEA0-5960BAD912BB}">
      <dgm:prSet phldrT="[Texto]" custT="1"/>
      <dgm:spPr/>
      <dgm:t>
        <a:bodyPr/>
        <a:lstStyle/>
        <a:p>
          <a:r>
            <a:rPr lang="es-MX" sz="1200" b="1" dirty="0" smtClean="0">
              <a:latin typeface="Century Gothic" panose="020B0502020202020204" pitchFamily="34" charset="0"/>
              <a:cs typeface="Arial" pitchFamily="34" charset="0"/>
            </a:rPr>
            <a:t>Respuesta</a:t>
          </a:r>
        </a:p>
        <a:p>
          <a:r>
            <a:rPr lang="es-MX" sz="1200" dirty="0" smtClean="0">
              <a:latin typeface="Century Gothic" panose="020B0502020202020204" pitchFamily="34" charset="0"/>
              <a:cs typeface="Arial" pitchFamily="34" charset="0"/>
            </a:rPr>
            <a:t>(Administración de Emergencias)</a:t>
          </a:r>
          <a:endParaRPr lang="es-MX" sz="1200" dirty="0">
            <a:latin typeface="Century Gothic" panose="020B0502020202020204" pitchFamily="34" charset="0"/>
            <a:cs typeface="Arial" pitchFamily="34" charset="0"/>
          </a:endParaRPr>
        </a:p>
      </dgm:t>
    </dgm:pt>
    <dgm:pt modelId="{5E937F78-8090-4169-9A99-D617F8B86FD2}" type="parTrans" cxnId="{68CAE39A-10F6-41E3-8DEA-7C96A7722732}">
      <dgm:prSet/>
      <dgm:spPr/>
      <dgm:t>
        <a:bodyPr/>
        <a:lstStyle/>
        <a:p>
          <a:endParaRPr lang="es-MX"/>
        </a:p>
      </dgm:t>
    </dgm:pt>
    <dgm:pt modelId="{62FDA57D-1F02-4E5C-A359-2F2F6DF67BBD}" type="sibTrans" cxnId="{68CAE39A-10F6-41E3-8DEA-7C96A7722732}">
      <dgm:prSet/>
      <dgm:spPr/>
      <dgm:t>
        <a:bodyPr/>
        <a:lstStyle/>
        <a:p>
          <a:endParaRPr lang="es-MX"/>
        </a:p>
      </dgm:t>
    </dgm:pt>
    <dgm:pt modelId="{98591AB4-4816-4024-BE73-D7AF302D9663}">
      <dgm:prSet phldrT="[Texto]" custT="1"/>
      <dgm:spPr/>
      <dgm:t>
        <a:bodyPr/>
        <a:lstStyle/>
        <a:p>
          <a:r>
            <a:rPr lang="es-MX" sz="1200" b="1" dirty="0" smtClean="0">
              <a:latin typeface="Century Gothic" panose="020B0502020202020204" pitchFamily="34" charset="0"/>
              <a:cs typeface="Arial" pitchFamily="34" charset="0"/>
            </a:rPr>
            <a:t>Recuperación</a:t>
          </a:r>
        </a:p>
        <a:p>
          <a:r>
            <a:rPr lang="es-MX" sz="1200" dirty="0" smtClean="0">
              <a:latin typeface="Century Gothic" panose="020B0502020202020204" pitchFamily="34" charset="0"/>
              <a:cs typeface="Arial" pitchFamily="34" charset="0"/>
            </a:rPr>
            <a:t>(Recuperación Sostenible)</a:t>
          </a:r>
          <a:endParaRPr lang="es-MX" sz="1200" dirty="0">
            <a:latin typeface="Century Gothic" panose="020B0502020202020204" pitchFamily="34" charset="0"/>
            <a:cs typeface="Arial" pitchFamily="34" charset="0"/>
          </a:endParaRPr>
        </a:p>
      </dgm:t>
    </dgm:pt>
    <dgm:pt modelId="{C6F7F3B4-8116-486C-A333-725DCA8C945F}" type="parTrans" cxnId="{8CC303F6-DF3C-48DF-AD8C-8D54BFC42391}">
      <dgm:prSet/>
      <dgm:spPr/>
      <dgm:t>
        <a:bodyPr/>
        <a:lstStyle/>
        <a:p>
          <a:endParaRPr lang="es-MX"/>
        </a:p>
      </dgm:t>
    </dgm:pt>
    <dgm:pt modelId="{510C31A0-FB11-433C-BB05-90BF8A4CE95A}" type="sibTrans" cxnId="{8CC303F6-DF3C-48DF-AD8C-8D54BFC42391}">
      <dgm:prSet/>
      <dgm:spPr/>
      <dgm:t>
        <a:bodyPr/>
        <a:lstStyle/>
        <a:p>
          <a:endParaRPr lang="es-MX"/>
        </a:p>
      </dgm:t>
    </dgm:pt>
    <dgm:pt modelId="{58F361D1-5613-4A57-B710-2B1B2C405155}" type="pres">
      <dgm:prSet presAssocID="{70C938B9-B5CE-4336-86C8-8EC955DEA99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B6911E89-DFA5-44F1-BE29-D5C07B0479BC}" type="pres">
      <dgm:prSet presAssocID="{88FEA332-F0CD-4D1C-B0D7-0F95F1C00AFB}" presName="node" presStyleLbl="node1" presStyleIdx="0" presStyleCnt="4" custScaleX="90442" custScaleY="9097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5977F5-B380-4F16-87E8-90AF9DAF2529}" type="pres">
      <dgm:prSet presAssocID="{25C37503-B434-428E-9BC2-F8E4B0DAA8C7}" presName="sibTrans" presStyleLbl="sibTrans2D1" presStyleIdx="0" presStyleCnt="4"/>
      <dgm:spPr/>
      <dgm:t>
        <a:bodyPr/>
        <a:lstStyle/>
        <a:p>
          <a:endParaRPr lang="es-MX"/>
        </a:p>
      </dgm:t>
    </dgm:pt>
    <dgm:pt modelId="{2C2E528E-A7EF-4F12-AC4B-0BE45FB32602}" type="pres">
      <dgm:prSet presAssocID="{25C37503-B434-428E-9BC2-F8E4B0DAA8C7}" presName="connectorText" presStyleLbl="sibTrans2D1" presStyleIdx="0" presStyleCnt="4"/>
      <dgm:spPr/>
      <dgm:t>
        <a:bodyPr/>
        <a:lstStyle/>
        <a:p>
          <a:endParaRPr lang="es-MX"/>
        </a:p>
      </dgm:t>
    </dgm:pt>
    <dgm:pt modelId="{2D74D463-37D6-4E0B-9FC8-B0882C012711}" type="pres">
      <dgm:prSet presAssocID="{847A72C1-DFA2-49A3-BDD6-A51A94829F2B}" presName="node" presStyleLbl="node1" presStyleIdx="1" presStyleCnt="4" custScaleX="98559" custScaleY="9283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E26127-35E7-42E8-9202-D7A9C641ABBE}" type="pres">
      <dgm:prSet presAssocID="{3699436E-1160-4A38-B6D9-A5CEC471603F}" presName="sibTrans" presStyleLbl="sibTrans2D1" presStyleIdx="1" presStyleCnt="4"/>
      <dgm:spPr/>
      <dgm:t>
        <a:bodyPr/>
        <a:lstStyle/>
        <a:p>
          <a:endParaRPr lang="es-MX"/>
        </a:p>
      </dgm:t>
    </dgm:pt>
    <dgm:pt modelId="{D4DA0085-86E4-4E53-9546-81306719C0D5}" type="pres">
      <dgm:prSet presAssocID="{3699436E-1160-4A38-B6D9-A5CEC471603F}" presName="connectorText" presStyleLbl="sibTrans2D1" presStyleIdx="1" presStyleCnt="4"/>
      <dgm:spPr/>
      <dgm:t>
        <a:bodyPr/>
        <a:lstStyle/>
        <a:p>
          <a:endParaRPr lang="es-MX"/>
        </a:p>
      </dgm:t>
    </dgm:pt>
    <dgm:pt modelId="{72C1A4FB-93F9-47AF-8AFD-CFD219F6490B}" type="pres">
      <dgm:prSet presAssocID="{07F7473A-3217-408E-BEA0-5960BAD912BB}" presName="node" presStyleLbl="node1" presStyleIdx="2" presStyleCnt="4" custScaleX="99016" custScaleY="952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D5B0318-1EB8-46FA-A67C-49DDFC9CC234}" type="pres">
      <dgm:prSet presAssocID="{62FDA57D-1F02-4E5C-A359-2F2F6DF67BBD}" presName="sibTrans" presStyleLbl="sibTrans2D1" presStyleIdx="2" presStyleCnt="4"/>
      <dgm:spPr/>
      <dgm:t>
        <a:bodyPr/>
        <a:lstStyle/>
        <a:p>
          <a:endParaRPr lang="es-MX"/>
        </a:p>
      </dgm:t>
    </dgm:pt>
    <dgm:pt modelId="{8EE02AF4-8464-45E5-A63A-F8A5007CE3AE}" type="pres">
      <dgm:prSet presAssocID="{62FDA57D-1F02-4E5C-A359-2F2F6DF67BBD}" presName="connectorText" presStyleLbl="sibTrans2D1" presStyleIdx="2" presStyleCnt="4"/>
      <dgm:spPr/>
      <dgm:t>
        <a:bodyPr/>
        <a:lstStyle/>
        <a:p>
          <a:endParaRPr lang="es-MX"/>
        </a:p>
      </dgm:t>
    </dgm:pt>
    <dgm:pt modelId="{51FFC550-9FCC-424C-BC6D-15248FF590FA}" type="pres">
      <dgm:prSet presAssocID="{98591AB4-4816-4024-BE73-D7AF302D9663}" presName="node" presStyleLbl="node1" presStyleIdx="3" presStyleCnt="4" custScaleX="103467" custScaleY="9524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EFEE36-CF2F-495A-954A-D5331CF4D169}" type="pres">
      <dgm:prSet presAssocID="{510C31A0-FB11-433C-BB05-90BF8A4CE95A}" presName="sibTrans" presStyleLbl="sibTrans2D1" presStyleIdx="3" presStyleCnt="4"/>
      <dgm:spPr/>
      <dgm:t>
        <a:bodyPr/>
        <a:lstStyle/>
        <a:p>
          <a:endParaRPr lang="es-MX"/>
        </a:p>
      </dgm:t>
    </dgm:pt>
    <dgm:pt modelId="{38090246-F7AE-41F4-B6C9-53ABDE96550C}" type="pres">
      <dgm:prSet presAssocID="{510C31A0-FB11-433C-BB05-90BF8A4CE95A}" presName="connectorText" presStyleLbl="sibTrans2D1" presStyleIdx="3" presStyleCnt="4"/>
      <dgm:spPr/>
      <dgm:t>
        <a:bodyPr/>
        <a:lstStyle/>
        <a:p>
          <a:endParaRPr lang="es-MX"/>
        </a:p>
      </dgm:t>
    </dgm:pt>
  </dgm:ptLst>
  <dgm:cxnLst>
    <dgm:cxn modelId="{5FDB5206-3DD5-4310-A696-5AE640E989A8}" type="presOf" srcId="{62FDA57D-1F02-4E5C-A359-2F2F6DF67BBD}" destId="{8EE02AF4-8464-45E5-A63A-F8A5007CE3AE}" srcOrd="1" destOrd="0" presId="urn:microsoft.com/office/officeart/2005/8/layout/cycle2"/>
    <dgm:cxn modelId="{0AFD34F8-8054-4F34-8B56-6013267C64BE}" type="presOf" srcId="{3699436E-1160-4A38-B6D9-A5CEC471603F}" destId="{D4DA0085-86E4-4E53-9546-81306719C0D5}" srcOrd="1" destOrd="0" presId="urn:microsoft.com/office/officeart/2005/8/layout/cycle2"/>
    <dgm:cxn modelId="{673A5A02-099C-45F8-8028-AAB7A0086057}" type="presOf" srcId="{98591AB4-4816-4024-BE73-D7AF302D9663}" destId="{51FFC550-9FCC-424C-BC6D-15248FF590FA}" srcOrd="0" destOrd="0" presId="urn:microsoft.com/office/officeart/2005/8/layout/cycle2"/>
    <dgm:cxn modelId="{002E5A34-9CCE-41AA-A8E8-F857841A7FCD}" type="presOf" srcId="{510C31A0-FB11-433C-BB05-90BF8A4CE95A}" destId="{CAEFEE36-CF2F-495A-954A-D5331CF4D169}" srcOrd="0" destOrd="0" presId="urn:microsoft.com/office/officeart/2005/8/layout/cycle2"/>
    <dgm:cxn modelId="{394C2340-663D-421B-9296-116F7CC7DBAE}" type="presOf" srcId="{07F7473A-3217-408E-BEA0-5960BAD912BB}" destId="{72C1A4FB-93F9-47AF-8AFD-CFD219F6490B}" srcOrd="0" destOrd="0" presId="urn:microsoft.com/office/officeart/2005/8/layout/cycle2"/>
    <dgm:cxn modelId="{2290BEB0-2E93-4BA0-9104-B61E22ED6653}" type="presOf" srcId="{25C37503-B434-428E-9BC2-F8E4B0DAA8C7}" destId="{485977F5-B380-4F16-87E8-90AF9DAF2529}" srcOrd="0" destOrd="0" presId="urn:microsoft.com/office/officeart/2005/8/layout/cycle2"/>
    <dgm:cxn modelId="{EB2419FC-9C11-4439-A103-A77EE9556090}" type="presOf" srcId="{62FDA57D-1F02-4E5C-A359-2F2F6DF67BBD}" destId="{0D5B0318-1EB8-46FA-A67C-49DDFC9CC234}" srcOrd="0" destOrd="0" presId="urn:microsoft.com/office/officeart/2005/8/layout/cycle2"/>
    <dgm:cxn modelId="{8EDF8CEF-173F-415B-B8FF-DECE8B265430}" type="presOf" srcId="{70C938B9-B5CE-4336-86C8-8EC955DEA992}" destId="{58F361D1-5613-4A57-B710-2B1B2C405155}" srcOrd="0" destOrd="0" presId="urn:microsoft.com/office/officeart/2005/8/layout/cycle2"/>
    <dgm:cxn modelId="{C40CBDC3-712A-4427-804D-1FD5F08A565C}" type="presOf" srcId="{3699436E-1160-4A38-B6D9-A5CEC471603F}" destId="{32E26127-35E7-42E8-9202-D7A9C641ABBE}" srcOrd="0" destOrd="0" presId="urn:microsoft.com/office/officeart/2005/8/layout/cycle2"/>
    <dgm:cxn modelId="{68CAE39A-10F6-41E3-8DEA-7C96A7722732}" srcId="{70C938B9-B5CE-4336-86C8-8EC955DEA992}" destId="{07F7473A-3217-408E-BEA0-5960BAD912BB}" srcOrd="2" destOrd="0" parTransId="{5E937F78-8090-4169-9A99-D617F8B86FD2}" sibTransId="{62FDA57D-1F02-4E5C-A359-2F2F6DF67BBD}"/>
    <dgm:cxn modelId="{8DCDA9ED-7F30-4864-940A-4DBDCAF8DAAB}" type="presOf" srcId="{25C37503-B434-428E-9BC2-F8E4B0DAA8C7}" destId="{2C2E528E-A7EF-4F12-AC4B-0BE45FB32602}" srcOrd="1" destOrd="0" presId="urn:microsoft.com/office/officeart/2005/8/layout/cycle2"/>
    <dgm:cxn modelId="{E7729AAE-2EFE-4703-9924-16F12A34C1C5}" type="presOf" srcId="{847A72C1-DFA2-49A3-BDD6-A51A94829F2B}" destId="{2D74D463-37D6-4E0B-9FC8-B0882C012711}" srcOrd="0" destOrd="0" presId="urn:microsoft.com/office/officeart/2005/8/layout/cycle2"/>
    <dgm:cxn modelId="{2391B5D6-D8A5-4DBB-8A0A-5A57F43B3418}" srcId="{70C938B9-B5CE-4336-86C8-8EC955DEA992}" destId="{88FEA332-F0CD-4D1C-B0D7-0F95F1C00AFB}" srcOrd="0" destOrd="0" parTransId="{BCDD089B-EF14-4ACF-8870-2D84969E2CD2}" sibTransId="{25C37503-B434-428E-9BC2-F8E4B0DAA8C7}"/>
    <dgm:cxn modelId="{03436544-8662-4E2B-970C-E7339C49F122}" type="presOf" srcId="{88FEA332-F0CD-4D1C-B0D7-0F95F1C00AFB}" destId="{B6911E89-DFA5-44F1-BE29-D5C07B0479BC}" srcOrd="0" destOrd="0" presId="urn:microsoft.com/office/officeart/2005/8/layout/cycle2"/>
    <dgm:cxn modelId="{33D7CFA3-6F00-4020-B6F1-801BBEE7BB1A}" type="presOf" srcId="{510C31A0-FB11-433C-BB05-90BF8A4CE95A}" destId="{38090246-F7AE-41F4-B6C9-53ABDE96550C}" srcOrd="1" destOrd="0" presId="urn:microsoft.com/office/officeart/2005/8/layout/cycle2"/>
    <dgm:cxn modelId="{8CC303F6-DF3C-48DF-AD8C-8D54BFC42391}" srcId="{70C938B9-B5CE-4336-86C8-8EC955DEA992}" destId="{98591AB4-4816-4024-BE73-D7AF302D9663}" srcOrd="3" destOrd="0" parTransId="{C6F7F3B4-8116-486C-A333-725DCA8C945F}" sibTransId="{510C31A0-FB11-433C-BB05-90BF8A4CE95A}"/>
    <dgm:cxn modelId="{54EED9BE-B1AB-4B24-ABD9-7D4E6B31AEF0}" srcId="{70C938B9-B5CE-4336-86C8-8EC955DEA992}" destId="{847A72C1-DFA2-49A3-BDD6-A51A94829F2B}" srcOrd="1" destOrd="0" parTransId="{1541B12D-4ED3-42A4-AB81-6578BF520FFE}" sibTransId="{3699436E-1160-4A38-B6D9-A5CEC471603F}"/>
    <dgm:cxn modelId="{42EA5F0E-D98E-4C2E-B1E5-20F415F03F97}" type="presParOf" srcId="{58F361D1-5613-4A57-B710-2B1B2C405155}" destId="{B6911E89-DFA5-44F1-BE29-D5C07B0479BC}" srcOrd="0" destOrd="0" presId="urn:microsoft.com/office/officeart/2005/8/layout/cycle2"/>
    <dgm:cxn modelId="{55F96567-AA2C-4790-87F2-2509BC318BCA}" type="presParOf" srcId="{58F361D1-5613-4A57-B710-2B1B2C405155}" destId="{485977F5-B380-4F16-87E8-90AF9DAF2529}" srcOrd="1" destOrd="0" presId="urn:microsoft.com/office/officeart/2005/8/layout/cycle2"/>
    <dgm:cxn modelId="{73568552-D927-4DEA-9374-F4C9F00B15A0}" type="presParOf" srcId="{485977F5-B380-4F16-87E8-90AF9DAF2529}" destId="{2C2E528E-A7EF-4F12-AC4B-0BE45FB32602}" srcOrd="0" destOrd="0" presId="urn:microsoft.com/office/officeart/2005/8/layout/cycle2"/>
    <dgm:cxn modelId="{0F792A46-93DE-4008-8CD4-0B9C1DDA0C60}" type="presParOf" srcId="{58F361D1-5613-4A57-B710-2B1B2C405155}" destId="{2D74D463-37D6-4E0B-9FC8-B0882C012711}" srcOrd="2" destOrd="0" presId="urn:microsoft.com/office/officeart/2005/8/layout/cycle2"/>
    <dgm:cxn modelId="{0BF3B674-FF89-478B-81A6-E53A8FC16756}" type="presParOf" srcId="{58F361D1-5613-4A57-B710-2B1B2C405155}" destId="{32E26127-35E7-42E8-9202-D7A9C641ABBE}" srcOrd="3" destOrd="0" presId="urn:microsoft.com/office/officeart/2005/8/layout/cycle2"/>
    <dgm:cxn modelId="{3AF3F5E0-0C86-4E8D-B86C-8D3E20F526ED}" type="presParOf" srcId="{32E26127-35E7-42E8-9202-D7A9C641ABBE}" destId="{D4DA0085-86E4-4E53-9546-81306719C0D5}" srcOrd="0" destOrd="0" presId="urn:microsoft.com/office/officeart/2005/8/layout/cycle2"/>
    <dgm:cxn modelId="{C4B08C35-3698-44CA-A9BC-210D8C78AA6F}" type="presParOf" srcId="{58F361D1-5613-4A57-B710-2B1B2C405155}" destId="{72C1A4FB-93F9-47AF-8AFD-CFD219F6490B}" srcOrd="4" destOrd="0" presId="urn:microsoft.com/office/officeart/2005/8/layout/cycle2"/>
    <dgm:cxn modelId="{684FD205-B367-4409-994E-520E5E540DF6}" type="presParOf" srcId="{58F361D1-5613-4A57-B710-2B1B2C405155}" destId="{0D5B0318-1EB8-46FA-A67C-49DDFC9CC234}" srcOrd="5" destOrd="0" presId="urn:microsoft.com/office/officeart/2005/8/layout/cycle2"/>
    <dgm:cxn modelId="{10837D62-DDF5-4F80-AD5B-1533F7537204}" type="presParOf" srcId="{0D5B0318-1EB8-46FA-A67C-49DDFC9CC234}" destId="{8EE02AF4-8464-45E5-A63A-F8A5007CE3AE}" srcOrd="0" destOrd="0" presId="urn:microsoft.com/office/officeart/2005/8/layout/cycle2"/>
    <dgm:cxn modelId="{B746BEF3-6109-4301-A36B-5F6226C49B45}" type="presParOf" srcId="{58F361D1-5613-4A57-B710-2B1B2C405155}" destId="{51FFC550-9FCC-424C-BC6D-15248FF590FA}" srcOrd="6" destOrd="0" presId="urn:microsoft.com/office/officeart/2005/8/layout/cycle2"/>
    <dgm:cxn modelId="{CB69170D-EA41-4B75-A136-279183E8C35D}" type="presParOf" srcId="{58F361D1-5613-4A57-B710-2B1B2C405155}" destId="{CAEFEE36-CF2F-495A-954A-D5331CF4D169}" srcOrd="7" destOrd="0" presId="urn:microsoft.com/office/officeart/2005/8/layout/cycle2"/>
    <dgm:cxn modelId="{D94182F4-2DB4-4F2D-B7A4-A81664E11B8E}" type="presParOf" srcId="{CAEFEE36-CF2F-495A-954A-D5331CF4D169}" destId="{38090246-F7AE-41F4-B6C9-53ABDE96550C}" srcOrd="0" destOrd="0" presId="urn:microsoft.com/office/officeart/2005/8/layout/cycle2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11E89-DFA5-44F1-BE29-D5C07B0479BC}">
      <dsp:nvSpPr>
        <dsp:cNvPr id="0" name=""/>
        <dsp:cNvSpPr/>
      </dsp:nvSpPr>
      <dsp:spPr>
        <a:xfrm>
          <a:off x="2999726" y="84547"/>
          <a:ext cx="1342013" cy="134995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Century Gothic" panose="020B0502020202020204" pitchFamily="34" charset="0"/>
              <a:cs typeface="Arial" pitchFamily="34" charset="0"/>
            </a:rPr>
            <a:t>Prevención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Century Gothic" panose="020B0502020202020204" pitchFamily="34" charset="0"/>
              <a:cs typeface="Arial" pitchFamily="34" charset="0"/>
            </a:rPr>
            <a:t>(Reducción de Riesgo)</a:t>
          </a:r>
        </a:p>
      </dsp:txBody>
      <dsp:txXfrm>
        <a:off x="3196259" y="282243"/>
        <a:ext cx="948947" cy="954560"/>
      </dsp:txXfrm>
    </dsp:sp>
    <dsp:sp modelId="{485977F5-B380-4F16-87E8-90AF9DAF2529}">
      <dsp:nvSpPr>
        <dsp:cNvPr id="0" name=""/>
        <dsp:cNvSpPr/>
      </dsp:nvSpPr>
      <dsp:spPr>
        <a:xfrm rot="2700000">
          <a:off x="4212618" y="1275444"/>
          <a:ext cx="448868" cy="50079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/>
        </a:p>
      </dsp:txBody>
      <dsp:txXfrm>
        <a:off x="4232339" y="1327994"/>
        <a:ext cx="314208" cy="300477"/>
      </dsp:txXfrm>
    </dsp:sp>
    <dsp:sp modelId="{2D74D463-37D6-4E0B-9FC8-B0882C012711}">
      <dsp:nvSpPr>
        <dsp:cNvPr id="0" name=""/>
        <dsp:cNvSpPr/>
      </dsp:nvSpPr>
      <dsp:spPr>
        <a:xfrm>
          <a:off x="4515593" y="1646888"/>
          <a:ext cx="1462456" cy="1377447"/>
        </a:xfrm>
        <a:prstGeom prst="ellipse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Century Gothic" panose="020B0502020202020204" pitchFamily="34" charset="0"/>
              <a:cs typeface="Arial" pitchFamily="34" charset="0"/>
            </a:rPr>
            <a:t>Preparación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Century Gothic" panose="020B0502020202020204" pitchFamily="34" charset="0"/>
              <a:cs typeface="Arial" pitchFamily="34" charset="0"/>
            </a:rPr>
            <a:t>(Identificación y Análisis de Riesgo)</a:t>
          </a:r>
          <a:endParaRPr lang="es-MX" sz="1200" kern="1200" dirty="0">
            <a:latin typeface="Century Gothic" panose="020B0502020202020204" pitchFamily="34" charset="0"/>
            <a:cs typeface="Arial" pitchFamily="34" charset="0"/>
          </a:endParaRPr>
        </a:p>
      </dsp:txBody>
      <dsp:txXfrm>
        <a:off x="4729765" y="1848610"/>
        <a:ext cx="1034112" cy="974003"/>
      </dsp:txXfrm>
    </dsp:sp>
    <dsp:sp modelId="{32E26127-35E7-42E8-9202-D7A9C641ABBE}">
      <dsp:nvSpPr>
        <dsp:cNvPr id="0" name=""/>
        <dsp:cNvSpPr/>
      </dsp:nvSpPr>
      <dsp:spPr>
        <a:xfrm rot="8100000">
          <a:off x="4259399" y="2860763"/>
          <a:ext cx="423747" cy="50079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/>
        </a:p>
      </dsp:txBody>
      <dsp:txXfrm rot="10800000">
        <a:off x="4367906" y="2915977"/>
        <a:ext cx="296623" cy="300477"/>
      </dsp:txXfrm>
    </dsp:sp>
    <dsp:sp modelId="{72C1A4FB-93F9-47AF-8AFD-CFD219F6490B}">
      <dsp:nvSpPr>
        <dsp:cNvPr id="0" name=""/>
        <dsp:cNvSpPr/>
      </dsp:nvSpPr>
      <dsp:spPr>
        <a:xfrm>
          <a:off x="2936114" y="3204763"/>
          <a:ext cx="1469237" cy="1413875"/>
        </a:xfrm>
        <a:prstGeom prst="ellipse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Century Gothic" panose="020B0502020202020204" pitchFamily="34" charset="0"/>
              <a:cs typeface="Arial" pitchFamily="34" charset="0"/>
            </a:rPr>
            <a:t>Respuesta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Century Gothic" panose="020B0502020202020204" pitchFamily="34" charset="0"/>
              <a:cs typeface="Arial" pitchFamily="34" charset="0"/>
            </a:rPr>
            <a:t>(Administración de Emergencias)</a:t>
          </a:r>
          <a:endParaRPr lang="es-MX" sz="1200" kern="1200" dirty="0">
            <a:latin typeface="Century Gothic" panose="020B0502020202020204" pitchFamily="34" charset="0"/>
            <a:cs typeface="Arial" pitchFamily="34" charset="0"/>
          </a:endParaRPr>
        </a:p>
      </dsp:txBody>
      <dsp:txXfrm>
        <a:off x="3151279" y="3411820"/>
        <a:ext cx="1038907" cy="999761"/>
      </dsp:txXfrm>
    </dsp:sp>
    <dsp:sp modelId="{0D5B0318-1EB8-46FA-A67C-49DDFC9CC234}">
      <dsp:nvSpPr>
        <dsp:cNvPr id="0" name=""/>
        <dsp:cNvSpPr/>
      </dsp:nvSpPr>
      <dsp:spPr>
        <a:xfrm rot="13500000">
          <a:off x="2691219" y="2886715"/>
          <a:ext cx="409851" cy="50079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/>
        </a:p>
      </dsp:txBody>
      <dsp:txXfrm rot="10800000">
        <a:off x="2796168" y="3030345"/>
        <a:ext cx="286896" cy="300477"/>
      </dsp:txXfrm>
    </dsp:sp>
    <dsp:sp modelId="{51FFC550-9FCC-424C-BC6D-15248FF590FA}">
      <dsp:nvSpPr>
        <dsp:cNvPr id="0" name=""/>
        <dsp:cNvSpPr/>
      </dsp:nvSpPr>
      <dsp:spPr>
        <a:xfrm>
          <a:off x="1327002" y="1628985"/>
          <a:ext cx="1535283" cy="1413252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Century Gothic" panose="020B0502020202020204" pitchFamily="34" charset="0"/>
              <a:cs typeface="Arial" pitchFamily="34" charset="0"/>
            </a:rPr>
            <a:t>Recuperación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Century Gothic" panose="020B0502020202020204" pitchFamily="34" charset="0"/>
              <a:cs typeface="Arial" pitchFamily="34" charset="0"/>
            </a:rPr>
            <a:t>(Recuperación Sostenible)</a:t>
          </a:r>
          <a:endParaRPr lang="es-MX" sz="1200" kern="1200" dirty="0">
            <a:latin typeface="Century Gothic" panose="020B0502020202020204" pitchFamily="34" charset="0"/>
            <a:cs typeface="Arial" pitchFamily="34" charset="0"/>
          </a:endParaRPr>
        </a:p>
      </dsp:txBody>
      <dsp:txXfrm>
        <a:off x="1551839" y="1835951"/>
        <a:ext cx="1085609" cy="999320"/>
      </dsp:txXfrm>
    </dsp:sp>
    <dsp:sp modelId="{CAEFEE36-CF2F-495A-954A-D5331CF4D169}">
      <dsp:nvSpPr>
        <dsp:cNvPr id="0" name=""/>
        <dsp:cNvSpPr/>
      </dsp:nvSpPr>
      <dsp:spPr>
        <a:xfrm rot="18900000">
          <a:off x="2678509" y="1283862"/>
          <a:ext cx="434972" cy="50079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/>
        </a:p>
      </dsp:txBody>
      <dsp:txXfrm>
        <a:off x="2697619" y="1430157"/>
        <a:ext cx="304480" cy="300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08707" y="0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394C643-9923-4C51-A69B-E59AF534E7BE}" type="datetimeFigureOut">
              <a:rPr lang="es-MX" smtClean="0"/>
              <a:pPr/>
              <a:t>25/01/2019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2" y="8893297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08707" y="8893297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6198DA-026E-416B-9111-289C3035C36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08042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08707" y="0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FEF897-7D7A-425F-A3D6-8C856A7F4A0B}" type="datetimeFigureOut">
              <a:rPr lang="es-MX" smtClean="0"/>
              <a:pPr/>
              <a:t>25/01/2019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7708" y="4447462"/>
            <a:ext cx="5661660" cy="4213384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8893297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08707" y="8893297"/>
            <a:ext cx="3066732" cy="4681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7ECF1AD-114D-4AEB-9FB5-43E8D33C450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5807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4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49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66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3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98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15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32" algn="l" defTabSz="9142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61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C7F1BC-7DC2-443A-87C5-3D3F497AEF3F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6495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3 Título"/>
          <p:cNvSpPr>
            <a:spLocks noGrp="1"/>
          </p:cNvSpPr>
          <p:nvPr>
            <p:ph type="title"/>
          </p:nvPr>
        </p:nvSpPr>
        <p:spPr>
          <a:xfrm>
            <a:off x="1907704" y="83795"/>
            <a:ext cx="5814243" cy="56919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es-MX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itchFamily="34" charset="0"/>
                <a:ea typeface="+mj-ea"/>
                <a:cs typeface="+mj-cs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5" name="4 Rectángulo redondeado"/>
          <p:cNvSpPr/>
          <p:nvPr userDrawn="1"/>
        </p:nvSpPr>
        <p:spPr>
          <a:xfrm>
            <a:off x="8579800" y="6531614"/>
            <a:ext cx="428628" cy="238434"/>
          </a:xfrm>
          <a:prstGeom prst="roundRect">
            <a:avLst/>
          </a:prstGeom>
          <a:gradFill>
            <a:gsLst>
              <a:gs pos="100000">
                <a:schemeClr val="bg1">
                  <a:lumMod val="65000"/>
                </a:schemeClr>
              </a:gs>
              <a:gs pos="10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es-MX"/>
          </a:p>
        </p:txBody>
      </p:sp>
      <p:sp>
        <p:nvSpPr>
          <p:cNvPr id="6" name="5 Marcador de número de diapositiva"/>
          <p:cNvSpPr txBox="1">
            <a:spLocks/>
          </p:cNvSpPr>
          <p:nvPr userDrawn="1"/>
        </p:nvSpPr>
        <p:spPr>
          <a:xfrm>
            <a:off x="8497291" y="6542725"/>
            <a:ext cx="593646" cy="24755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>
              <a:defRPr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 marL="0" marR="0" lvl="0" indent="0" algn="ctr" defTabSz="9142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5BE932-4C85-460D-9ECF-900D6BECA0CA}" type="slidenum">
              <a:rPr kumimoji="0" lang="es-MX" sz="1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Tahoma" pitchFamily="34" charset="0"/>
              </a:rPr>
              <a:pPr marL="0" marR="0" lvl="0" indent="0" algn="ctr" defTabSz="914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n-ea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35E0-C02D-4EE9-B387-91D8E5297E21}" type="datetimeFigureOut">
              <a:rPr lang="es-MX" smtClean="0"/>
              <a:pPr/>
              <a:t>25/01/2019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9976-8F49-43AF-BA74-DFA963EDCC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 userDrawn="1"/>
        </p:nvSpPr>
        <p:spPr>
          <a:xfrm>
            <a:off x="33180" y="2636912"/>
            <a:ext cx="7347132" cy="2592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Rectángulo"/>
          <p:cNvSpPr/>
          <p:nvPr userDrawn="1"/>
        </p:nvSpPr>
        <p:spPr>
          <a:xfrm>
            <a:off x="-1" y="1209805"/>
            <a:ext cx="9144001" cy="5124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 userDrawn="1"/>
        </p:nvSpPr>
        <p:spPr>
          <a:xfrm>
            <a:off x="0" y="0"/>
            <a:ext cx="9126380" cy="12098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0" y="86413"/>
            <a:ext cx="2421876" cy="103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2" y="1600202"/>
            <a:ext cx="8229600" cy="4525964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335E0-C02D-4EE9-B387-91D8E5297E21}" type="datetimeFigureOut">
              <a:rPr lang="es-MX" smtClean="0"/>
              <a:pPr/>
              <a:t>25/01/2019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1" y="6356353"/>
            <a:ext cx="2895600" cy="36512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A9976-8F49-43AF-BA74-DFA963EDCCDA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772"/>
            <a:ext cx="1088167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5" r:id="rId2"/>
    <p:sldLayoutId id="2147483673" r:id="rId3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23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4" indent="-285698" algn="l" defTabSz="91423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1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08" indent="-228558" algn="l" defTabSz="91423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4" indent="-228558" algn="l" defTabSz="91423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1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57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72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0" indent="-228558" algn="l" defTabSz="9142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4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9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66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3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98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15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32" algn="l" defTabSz="9142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www.google.com.mx/imgres?q=incendios+forestales&amp;hl=es&amp;biw=1366&amp;bih=566&amp;tbm=isch&amp;tbnid=FnLJDgILYEO8NM:&amp;imgrefurl=http://www.terra.com.mx/noticias/articulo/1101914/Continua+alerta+por+incendio+forestal+en+Zacatecas.htm&amp;docid=Jk2z2C1DC42yWM&amp;imgurl=http://img.terra.com.mx/galeria_de_fotos/images/466/930919.jpg&amp;w=619&amp;h=464&amp;ei=rNAqT4WVGKad2QXalL3pDg&amp;zoom=1&amp;iact=rc&amp;dur=190&amp;sig=105107036772674913095&amp;page=4&amp;tbnh=168&amp;tbnw=227&amp;start=40&amp;ndsp=15&amp;ved=1t:429,r:11,s:40&amp;tx=105&amp;ty=101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5" y="4077072"/>
            <a:ext cx="747187" cy="1368152"/>
          </a:xfrm>
          <a:prstGeom prst="rect">
            <a:avLst/>
          </a:prstGeom>
          <a:noFill/>
        </p:spPr>
      </p:pic>
      <p:pic>
        <p:nvPicPr>
          <p:cNvPr id="6" name="Imagen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970" y="2420888"/>
            <a:ext cx="1691680" cy="1152128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5"/>
          <a:srcRect l="51581" t="38307" r="24342" b="48079"/>
          <a:stretch/>
        </p:blipFill>
        <p:spPr bwMode="auto">
          <a:xfrm>
            <a:off x="6516216" y="5949280"/>
            <a:ext cx="2448272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395536" y="3284984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Gestión Integral del Riesgo de Desastres (GIRD</a:t>
            </a:r>
            <a:r>
              <a:rPr lang="es-MX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es-MX" sz="36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3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5" name="6 Rectángulo"/>
          <p:cNvSpPr/>
          <p:nvPr/>
        </p:nvSpPr>
        <p:spPr>
          <a:xfrm>
            <a:off x="307974" y="1042755"/>
            <a:ext cx="858450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600" b="1" dirty="0" smtClean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s-ES" sz="20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Entre </a:t>
            </a:r>
            <a:r>
              <a:rPr lang="es-ES" sz="2000" b="1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1980 y 1990</a:t>
            </a:r>
            <a:r>
              <a:rPr lang="es-ES" sz="20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, se</a:t>
            </a:r>
            <a:r>
              <a:rPr lang="es-ES" sz="2000" u="sng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 consolida el </a:t>
            </a:r>
            <a:r>
              <a:rPr lang="es-ES" sz="2000" u="sng" dirty="0">
                <a:latin typeface="Century Gothic" panose="020B0502020202020204" pitchFamily="34" charset="0"/>
                <a:cs typeface="Calibri" panose="020F0502020204030204" pitchFamily="34" charset="0"/>
              </a:rPr>
              <a:t>interés </a:t>
            </a:r>
            <a:r>
              <a:rPr lang="es-ES" sz="2000" u="sng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por el</a:t>
            </a:r>
            <a:r>
              <a:rPr lang="es-ES" sz="2000" b="1" u="sng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u="sng" dirty="0">
                <a:latin typeface="Century Gothic" panose="020B0502020202020204" pitchFamily="34" charset="0"/>
                <a:cs typeface="Calibri" panose="020F0502020204030204" pitchFamily="34" charset="0"/>
              </a:rPr>
              <a:t>a</a:t>
            </a:r>
            <a:r>
              <a:rPr lang="es-ES" sz="2000" u="sng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nálisis y la reducción del </a:t>
            </a:r>
            <a:r>
              <a:rPr lang="es-ES" sz="2000" u="sng" dirty="0">
                <a:latin typeface="Century Gothic" panose="020B0502020202020204" pitchFamily="34" charset="0"/>
                <a:cs typeface="Calibri" panose="020F0502020204030204" pitchFamily="34" charset="0"/>
              </a:rPr>
              <a:t>r</a:t>
            </a:r>
            <a:r>
              <a:rPr lang="es-ES" sz="2000" u="sng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iesgo </a:t>
            </a:r>
            <a:r>
              <a:rPr lang="es-ES" sz="20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de desastres (RRD) por fenómenos socio naturales, debido al incremento histórico de las crisis en el mundo.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4" y="4221088"/>
            <a:ext cx="3801823" cy="24165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80" y="2845551"/>
            <a:ext cx="2762603" cy="180758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t="7540" b="7679"/>
          <a:stretch/>
        </p:blipFill>
        <p:spPr>
          <a:xfrm>
            <a:off x="2267744" y="4297263"/>
            <a:ext cx="2896847" cy="165201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883" y="2924944"/>
            <a:ext cx="2052911" cy="188150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19908" y="2787950"/>
            <a:ext cx="3300564" cy="360098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MX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1970</a:t>
            </a:r>
            <a:r>
              <a:rPr lang="es-MX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. Terremoto de Perú: </a:t>
            </a:r>
            <a:r>
              <a:rPr lang="es-MX" sz="1200" i="1" dirty="0" smtClean="0">
                <a:latin typeface="Century Gothic" panose="020B0502020202020204" pitchFamily="34" charset="0"/>
              </a:rPr>
              <a:t>30 000 a 50 000 muertes.</a:t>
            </a:r>
          </a:p>
          <a:p>
            <a:r>
              <a:rPr lang="es-ES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1970.</a:t>
            </a:r>
            <a:r>
              <a:rPr lang="es-E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Ciclón </a:t>
            </a:r>
            <a:r>
              <a:rPr lang="es-ES" sz="1200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Bhola</a:t>
            </a:r>
            <a:r>
              <a:rPr lang="es-E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, Pakistán: </a:t>
            </a:r>
            <a:r>
              <a:rPr lang="es-ES" sz="1200" i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500, 000 muertes.</a:t>
            </a:r>
          </a:p>
          <a:p>
            <a:pPr fontAlgn="base"/>
            <a:r>
              <a:rPr lang="es-ES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1976. </a:t>
            </a:r>
            <a:r>
              <a:rPr lang="es-E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Terremoto de Tangshan, China. </a:t>
            </a:r>
            <a:r>
              <a:rPr lang="es-ES" sz="1200" i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242 000 a 655.000 muertes.</a:t>
            </a:r>
          </a:p>
          <a:p>
            <a:pPr fontAlgn="base"/>
            <a:r>
              <a:rPr lang="es-ES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1985. </a:t>
            </a:r>
            <a:r>
              <a:rPr lang="es-E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Terremoto en México: Entre 20 000 y 40 000 muertes.</a:t>
            </a:r>
          </a:p>
          <a:p>
            <a:pPr fontAlgn="base"/>
            <a:r>
              <a:rPr lang="es-ES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2004. </a:t>
            </a:r>
            <a:r>
              <a:rPr lang="es-E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Tsunami de Indonesia: </a:t>
            </a:r>
            <a:r>
              <a:rPr lang="es-ES" sz="1200" i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275.000 muertes.</a:t>
            </a:r>
          </a:p>
          <a:p>
            <a:pPr fontAlgn="base"/>
            <a:r>
              <a:rPr lang="es-ES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2017. </a:t>
            </a:r>
            <a:r>
              <a:rPr lang="es-ES" sz="1200" dirty="0" smtClean="0">
                <a:latin typeface="Century Gothic" panose="020B0502020202020204" pitchFamily="34" charset="0"/>
              </a:rPr>
              <a:t>Los </a:t>
            </a:r>
            <a:r>
              <a:rPr lang="es-ES" sz="1200" i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Sismos en México: ~ 500 muertes.</a:t>
            </a:r>
          </a:p>
          <a:p>
            <a:pPr fontAlgn="base"/>
            <a:endParaRPr lang="es-ES" sz="1200" i="1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s-ES" sz="12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Fuentes:</a:t>
            </a:r>
          </a:p>
          <a:p>
            <a:pPr fontAlgn="base"/>
            <a:r>
              <a:rPr lang="es-ES" sz="1200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https</a:t>
            </a:r>
            <a:r>
              <a:rPr lang="es-ES" sz="1200" dirty="0">
                <a:solidFill>
                  <a:srgbClr val="7030A0"/>
                </a:solidFill>
                <a:latin typeface="Century Gothic" panose="020B0502020202020204" pitchFamily="34" charset="0"/>
              </a:rPr>
              <a:t>://</a:t>
            </a:r>
            <a:r>
              <a:rPr lang="es-ES" sz="1200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elpais.com/diario/2010/02/07/eps/1265527611_850215.html</a:t>
            </a:r>
          </a:p>
          <a:p>
            <a:pPr fontAlgn="base"/>
            <a:endParaRPr lang="es-ES" sz="1200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s-ES" sz="1200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https</a:t>
            </a:r>
            <a:r>
              <a:rPr lang="es-ES" sz="1200" dirty="0">
                <a:solidFill>
                  <a:srgbClr val="7030A0"/>
                </a:solidFill>
                <a:latin typeface="Century Gothic" panose="020B0502020202020204" pitchFamily="34" charset="0"/>
              </a:rPr>
              <a:t>://www.excelsior.com.mx/nacional/2017/10/04/1192536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574702" y="4970861"/>
            <a:ext cx="4572000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endParaRPr lang="es-ES" b="0" i="0" dirty="0">
              <a:solidFill>
                <a:srgbClr val="000000"/>
              </a:solidFill>
              <a:effectLst/>
              <a:latin typeface="Jules Text"/>
            </a:endParaRPr>
          </a:p>
        </p:txBody>
      </p:sp>
      <p:sp>
        <p:nvSpPr>
          <p:cNvPr id="12" name="14 CuadroTexto"/>
          <p:cNvSpPr txBox="1"/>
          <p:nvPr/>
        </p:nvSpPr>
        <p:spPr>
          <a:xfrm>
            <a:off x="296800" y="513278"/>
            <a:ext cx="8420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Breve antecedente y reflexiones sobre la GIRD</a:t>
            </a:r>
            <a:endParaRPr lang="es-MX" sz="28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60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7" name="1 Rectángulo"/>
          <p:cNvSpPr/>
          <p:nvPr/>
        </p:nvSpPr>
        <p:spPr>
          <a:xfrm>
            <a:off x="539552" y="548680"/>
            <a:ext cx="5040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Breve antecedente</a:t>
            </a:r>
          </a:p>
        </p:txBody>
      </p:sp>
      <p:pic>
        <p:nvPicPr>
          <p:cNvPr id="18" name="Picture 6" descr="C:\Users\Administrador\Downloads\cumbre de la tierr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6" r="13504"/>
          <a:stretch/>
        </p:blipFill>
        <p:spPr bwMode="auto">
          <a:xfrm>
            <a:off x="6734372" y="366074"/>
            <a:ext cx="201195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Administrador\Downloads\ki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573" y="3456467"/>
            <a:ext cx="1584176" cy="136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Administrador\Downloads\ri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197" y="1884111"/>
            <a:ext cx="1637474" cy="122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dor\Downloads\hyog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11" b="44280"/>
          <a:stretch/>
        </p:blipFill>
        <p:spPr bwMode="auto">
          <a:xfrm>
            <a:off x="6999120" y="5117007"/>
            <a:ext cx="1778419" cy="141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06797" y="1086582"/>
            <a:ext cx="6879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Qué tenemos a nivel Mundial</a:t>
            </a:r>
          </a:p>
          <a:p>
            <a:endParaRPr lang="es-ES" sz="1400" b="1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Contamos con instrumentos orientadores como</a:t>
            </a: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: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29921" y="3501008"/>
            <a:ext cx="6569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Qué tenemos a nivel Nacional</a:t>
            </a:r>
          </a:p>
          <a:p>
            <a:endParaRPr lang="es-ES" sz="1400" b="1" i="1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Leyes, instituciones y presupuestos (políticas públicas) para</a:t>
            </a: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: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87787" y="1967367"/>
            <a:ext cx="59654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Declaración Universal de los Derechos Humanos (1948)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03163" y="2276872"/>
            <a:ext cx="685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Convención de Naciones Unidas sobre Cambio Climático (1992)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6312" y="2564904"/>
            <a:ext cx="3387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Marco de Sendai (2015-2030)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29921" y="2852936"/>
            <a:ext cx="51663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Objetivos de Desarrollo Sostenible (2015- 2030)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29921" y="435924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Protección Civil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32048" y="465313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Cambio Climático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29921" y="494116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Conservación </a:t>
            </a:r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de Medio </a:t>
            </a: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Ambiente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7610" y="5229200"/>
            <a:ext cx="63167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Educación </a:t>
            </a:r>
            <a:r>
              <a:rPr lang="es-ES" sz="1600" dirty="0">
                <a:latin typeface="Century Gothic" panose="020B0502020202020204" pitchFamily="34" charset="0"/>
                <a:cs typeface="Calibri" panose="020F0502020204030204" pitchFamily="34" charset="0"/>
              </a:rPr>
              <a:t>(Construcción segura </a:t>
            </a: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y contenidos educativos)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16312" y="551723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Salud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31433" y="580526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Seguridad</a:t>
            </a:r>
            <a:endParaRPr lang="es-ES" sz="16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95536" y="6093296"/>
            <a:ext cx="27430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Agricultura </a:t>
            </a:r>
            <a:r>
              <a:rPr lang="es-ES" sz="16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y </a:t>
            </a:r>
            <a:r>
              <a:rPr lang="es-ES" sz="16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alimentos</a:t>
            </a:r>
            <a:endParaRPr lang="es-ES" sz="16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8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4 CuadroTexto"/>
          <p:cNvSpPr txBox="1"/>
          <p:nvPr/>
        </p:nvSpPr>
        <p:spPr>
          <a:xfrm>
            <a:off x="827584" y="476672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="1" u="sng" dirty="0" smtClean="0">
                <a:latin typeface="Century Gothic" panose="020B0502020202020204" pitchFamily="34" charset="0"/>
              </a:rPr>
              <a:t>Reflexiones importantes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27584" y="1124744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s-MX" sz="1600" b="1" dirty="0">
                <a:latin typeface="Century Gothic" panose="020B0502020202020204" pitchFamily="34" charset="0"/>
              </a:rPr>
              <a:t>¿Cuánto hemos avanzado y cuáles son los principales obstáculos para seguir </a:t>
            </a:r>
            <a:r>
              <a:rPr lang="es-MX" sz="1600" b="1" dirty="0" smtClean="0">
                <a:latin typeface="Century Gothic" panose="020B0502020202020204" pitchFamily="34" charset="0"/>
              </a:rPr>
              <a:t>avanzando? </a:t>
            </a:r>
            <a:endParaRPr lang="es-MX" sz="1600" b="1" dirty="0">
              <a:latin typeface="Century Gothic" panose="020B0502020202020204" pitchFamily="34" charset="0"/>
            </a:endParaRPr>
          </a:p>
          <a:p>
            <a:pPr algn="just"/>
            <a:endParaRPr lang="es-MX" sz="1200" b="1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MX" sz="12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A nivel mundial y nacional, hemos avanzado muy poco.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27584" y="267697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Obstáculos a nivel Mundial</a:t>
            </a:r>
          </a:p>
          <a:p>
            <a:pPr algn="just"/>
            <a:endParaRPr lang="es-MX" sz="1200" dirty="0">
              <a:latin typeface="Century Gothic" panose="020B0502020202020204" pitchFamily="34" charset="0"/>
            </a:endParaRPr>
          </a:p>
          <a:p>
            <a:pPr algn="just"/>
            <a:endParaRPr lang="es-MX" sz="1200" dirty="0">
              <a:latin typeface="Century Gothic" panose="020B0502020202020204" pitchFamily="34" charset="0"/>
            </a:endParaRPr>
          </a:p>
          <a:p>
            <a:pPr algn="just"/>
            <a:r>
              <a:rPr lang="es-MX" sz="1400" dirty="0">
                <a:latin typeface="Century Gothic" panose="020B0502020202020204" pitchFamily="34" charset="0"/>
              </a:rPr>
              <a:t>De acuerdo con la Conferencia de las Partes sobre Cambio Climático de 2016 (COP, Cancún, 2016), los principales obstáculos son</a:t>
            </a:r>
            <a:r>
              <a:rPr lang="es-MX" sz="1400" dirty="0" smtClean="0">
                <a:latin typeface="Century Gothic" panose="020B0502020202020204" pitchFamily="34" charset="0"/>
              </a:rPr>
              <a:t>:</a:t>
            </a:r>
            <a:endParaRPr lang="es-MX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27584" y="4152264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1800" dirty="0">
                <a:latin typeface="Century Gothic" panose="020B0502020202020204" pitchFamily="34" charset="0"/>
                <a:cs typeface="Calibri" panose="020F0502020204030204" pitchFamily="34" charset="0"/>
              </a:rPr>
              <a:t>La negación de los países ricos para reducir su ritmo de crecimiento.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27584" y="4904796"/>
            <a:ext cx="66762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1800" dirty="0">
                <a:latin typeface="Century Gothic" panose="020B0502020202020204" pitchFamily="34" charset="0"/>
                <a:cs typeface="Calibri" panose="020F0502020204030204" pitchFamily="34" charset="0"/>
              </a:rPr>
              <a:t>Incremento del rezago de países pobres</a:t>
            </a:r>
            <a:r>
              <a:rPr lang="es-MX" sz="1800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.</a:t>
            </a:r>
            <a:endParaRPr lang="es-MX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27584" y="5415889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1800" dirty="0">
                <a:latin typeface="Century Gothic" panose="020B0502020202020204" pitchFamily="34" charset="0"/>
                <a:cs typeface="Calibri" panose="020F0502020204030204" pitchFamily="34" charset="0"/>
              </a:rPr>
              <a:t>La escasa comprensión y sensibilidad de la sociedad sobre el problema.</a:t>
            </a:r>
          </a:p>
        </p:txBody>
      </p:sp>
    </p:spTree>
    <p:extLst>
      <p:ext uri="{BB962C8B-B14F-4D97-AF65-F5344CB8AC3E}">
        <p14:creationId xmlns:p14="http://schemas.microsoft.com/office/powerpoint/2010/main" val="383222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4 CuadroTexto"/>
          <p:cNvSpPr txBox="1"/>
          <p:nvPr/>
        </p:nvSpPr>
        <p:spPr>
          <a:xfrm>
            <a:off x="683568" y="675848"/>
            <a:ext cx="79208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="1" u="sng" dirty="0" smtClean="0">
                <a:latin typeface="Century Gothic" panose="020B0502020202020204" pitchFamily="34" charset="0"/>
              </a:rPr>
              <a:t>Reflexiones importantes</a:t>
            </a:r>
          </a:p>
          <a:p>
            <a:pPr algn="just"/>
            <a:endParaRPr lang="es-MX" sz="1800" b="1" dirty="0">
              <a:latin typeface="Century Gothic" panose="020B0502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es-MX" sz="1800" b="1" dirty="0" smtClean="0">
                <a:latin typeface="Century Gothic" panose="020B0502020202020204" pitchFamily="34" charset="0"/>
              </a:rPr>
              <a:t>¿Cuánto hemos avanzado y cuáles son los principales obstáculos para seguir avanzando?</a:t>
            </a:r>
          </a:p>
          <a:p>
            <a:pPr marL="342900" indent="-342900" algn="just">
              <a:buAutoNum type="arabicPeriod"/>
            </a:pPr>
            <a:endParaRPr lang="es-MX" sz="1800" b="1" dirty="0">
              <a:latin typeface="Century Gothic" panose="020B0502020202020204" pitchFamily="34" charset="0"/>
            </a:endParaRPr>
          </a:p>
          <a:p>
            <a:pPr algn="just"/>
            <a:endParaRPr lang="es-MX" sz="1800" b="1" dirty="0">
              <a:latin typeface="Century Gothic" panose="020B0502020202020204" pitchFamily="34" charset="0"/>
            </a:endParaRPr>
          </a:p>
          <a:p>
            <a:pPr algn="just"/>
            <a:r>
              <a:rPr lang="es-MX" sz="2400" b="1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Obstáculos a nivel Nacional (Local</a:t>
            </a:r>
            <a:r>
              <a:rPr lang="es-MX" sz="2400" b="1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)</a:t>
            </a:r>
            <a:endParaRPr lang="es-MX" sz="2400" b="1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99592" y="2979370"/>
            <a:ext cx="44550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2000" dirty="0">
                <a:latin typeface="Century Gothic" panose="020B0502020202020204" pitchFamily="34" charset="0"/>
                <a:cs typeface="Calibri" panose="020F0502020204030204" pitchFamily="34" charset="0"/>
              </a:rPr>
              <a:t>Insensibilidad socio- institucional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625431" y="3710707"/>
            <a:ext cx="6984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2000" dirty="0">
                <a:latin typeface="Century Gothic" panose="020B0502020202020204" pitchFamily="34" charset="0"/>
                <a:cs typeface="Calibri" panose="020F0502020204030204" pitchFamily="34" charset="0"/>
              </a:rPr>
              <a:t>Sectarismo- Burocratismo- Territorialidad- Protagonismo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225648" y="4751488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2000" dirty="0">
                <a:latin typeface="Century Gothic" panose="020B0502020202020204" pitchFamily="34" charset="0"/>
                <a:cs typeface="Calibri" panose="020F0502020204030204" pitchFamily="34" charset="0"/>
              </a:rPr>
              <a:t>Duplicidad de esfuerzos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292080" y="5589240"/>
            <a:ext cx="26741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2400" dirty="0">
                <a:latin typeface="Century Gothic" panose="020B0502020202020204" pitchFamily="34" charset="0"/>
                <a:cs typeface="Calibri" panose="020F0502020204030204" pitchFamily="34" charset="0"/>
              </a:rPr>
              <a:t>Inoperatividad</a:t>
            </a:r>
          </a:p>
        </p:txBody>
      </p:sp>
    </p:spTree>
    <p:extLst>
      <p:ext uri="{BB962C8B-B14F-4D97-AF65-F5344CB8AC3E}">
        <p14:creationId xmlns:p14="http://schemas.microsoft.com/office/powerpoint/2010/main" val="114472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4 CuadroTexto"/>
          <p:cNvSpPr txBox="1"/>
          <p:nvPr/>
        </p:nvSpPr>
        <p:spPr>
          <a:xfrm>
            <a:off x="497651" y="590988"/>
            <a:ext cx="7856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="1" u="sng" dirty="0" smtClean="0">
                <a:latin typeface="Century Gothic" panose="020B0502020202020204" pitchFamily="34" charset="0"/>
              </a:rPr>
              <a:t>Reflexiones importantes</a:t>
            </a:r>
          </a:p>
          <a:p>
            <a:pPr algn="just"/>
            <a:endParaRPr lang="es-MX" sz="2000" b="1" dirty="0" smtClean="0">
              <a:latin typeface="Century Gothic" panose="020B0502020202020204" pitchFamily="34" charset="0"/>
            </a:endParaRPr>
          </a:p>
          <a:p>
            <a:pPr algn="just"/>
            <a:endParaRPr lang="es-MX" sz="2000" b="1" dirty="0" smtClean="0">
              <a:latin typeface="Century Gothic" panose="020B0502020202020204" pitchFamily="34" charset="0"/>
            </a:endParaRPr>
          </a:p>
          <a:p>
            <a:pPr algn="just"/>
            <a:r>
              <a:rPr lang="es-MX" sz="1600" b="1" dirty="0" smtClean="0">
                <a:latin typeface="Century Gothic" panose="020B0502020202020204" pitchFamily="34" charset="0"/>
              </a:rPr>
              <a:t>2. ¿Por qué hay que promover la </a:t>
            </a:r>
            <a:r>
              <a:rPr lang="es-MX" sz="1600" b="1" dirty="0" smtClean="0">
                <a:latin typeface="Century Gothic" panose="020B0502020202020204" pitchFamily="34" charset="0"/>
              </a:rPr>
              <a:t>GIRD </a:t>
            </a:r>
            <a:r>
              <a:rPr lang="es-MX" sz="1600" b="1" dirty="0" smtClean="0">
                <a:latin typeface="Century Gothic" panose="020B0502020202020204" pitchFamily="34" charset="0"/>
              </a:rPr>
              <a:t>en el desarrollo?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932040" y="5427221"/>
            <a:ext cx="3635896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1400" b="1" i="1" dirty="0" smtClean="0">
                <a:latin typeface="Century Gothic" panose="020B0502020202020204" pitchFamily="34" charset="0"/>
              </a:rPr>
              <a:t>En armonía con </a:t>
            </a:r>
            <a:r>
              <a:rPr lang="es-MX" sz="1400" b="1" i="1" dirty="0">
                <a:latin typeface="Century Gothic" panose="020B0502020202020204" pitchFamily="34" charset="0"/>
              </a:rPr>
              <a:t>las </a:t>
            </a:r>
            <a:r>
              <a:rPr lang="es-MX" sz="1400" b="1" i="1" dirty="0" smtClean="0">
                <a:latin typeface="Century Gothic" panose="020B0502020202020204" pitchFamily="34" charset="0"/>
              </a:rPr>
              <a:t>prioridades </a:t>
            </a:r>
            <a:r>
              <a:rPr lang="es-MX" sz="1400" b="1" i="1" dirty="0">
                <a:latin typeface="Century Gothic" panose="020B0502020202020204" pitchFamily="34" charset="0"/>
              </a:rPr>
              <a:t>del </a:t>
            </a:r>
            <a:r>
              <a:rPr lang="es-MX" sz="1400" i="1" dirty="0">
                <a:latin typeface="Century Gothic" panose="020B0502020202020204" pitchFamily="34" charset="0"/>
              </a:rPr>
              <a:t>Marco de Sendai </a:t>
            </a:r>
            <a:r>
              <a:rPr lang="es-MX" sz="1400" i="1" dirty="0" smtClean="0">
                <a:latin typeface="Century Gothic" panose="020B0502020202020204" pitchFamily="34" charset="0"/>
              </a:rPr>
              <a:t>2015- 2030 </a:t>
            </a:r>
            <a:r>
              <a:rPr lang="es-MX" sz="1400" b="1" i="1" dirty="0" smtClean="0">
                <a:latin typeface="Century Gothic" panose="020B0502020202020204" pitchFamily="34" charset="0"/>
              </a:rPr>
              <a:t>sobre </a:t>
            </a:r>
            <a:r>
              <a:rPr lang="es-MX" sz="1400" b="1" i="1" dirty="0">
                <a:latin typeface="Century Gothic" panose="020B0502020202020204" pitchFamily="34" charset="0"/>
              </a:rPr>
              <a:t>Reducción del Riesgo de Desastres en el </a:t>
            </a:r>
            <a:r>
              <a:rPr lang="es-MX" sz="1400" b="1" i="1" dirty="0" smtClean="0">
                <a:latin typeface="Century Gothic" panose="020B0502020202020204" pitchFamily="34" charset="0"/>
              </a:rPr>
              <a:t>Mundo.</a:t>
            </a:r>
            <a:endParaRPr lang="es-MX" sz="1400" b="1" i="1" dirty="0">
              <a:latin typeface="Century Gothic" panose="020B0502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12847" y="2106600"/>
            <a:ext cx="71435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8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Fortalece </a:t>
            </a:r>
            <a:r>
              <a:rPr lang="es-MX" sz="18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el intercambio y </a:t>
            </a:r>
            <a:r>
              <a:rPr lang="es-MX" sz="18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la empatía </a:t>
            </a:r>
            <a:r>
              <a:rPr lang="es-MX" sz="18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entre los actores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77425" y="2721965"/>
            <a:ext cx="43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8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Genera </a:t>
            </a:r>
            <a:r>
              <a:rPr lang="es-MX" sz="1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sensibilidad y conciencia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12846" y="3419708"/>
            <a:ext cx="6279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8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Aumenta </a:t>
            </a:r>
            <a:r>
              <a:rPr lang="es-MX" sz="1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los conocimientos y </a:t>
            </a:r>
            <a:r>
              <a:rPr lang="es-MX" sz="18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las experiencias</a:t>
            </a:r>
            <a:endParaRPr lang="es-MX" sz="18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34267" y="4048137"/>
            <a:ext cx="2993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8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Armoniza </a:t>
            </a:r>
            <a:r>
              <a:rPr lang="es-MX" sz="1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los esfuerzos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12128" y="4733237"/>
            <a:ext cx="7541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Convierte en </a:t>
            </a:r>
            <a:r>
              <a:rPr lang="es-MX" sz="1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Práctica </a:t>
            </a:r>
            <a:r>
              <a:rPr lang="es-MX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(cultura), el discurso</a:t>
            </a:r>
          </a:p>
        </p:txBody>
      </p:sp>
    </p:spTree>
    <p:extLst>
      <p:ext uri="{BB962C8B-B14F-4D97-AF65-F5344CB8AC3E}">
        <p14:creationId xmlns:p14="http://schemas.microsoft.com/office/powerpoint/2010/main" val="339014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4 CuadroTexto"/>
          <p:cNvSpPr txBox="1"/>
          <p:nvPr/>
        </p:nvSpPr>
        <p:spPr>
          <a:xfrm>
            <a:off x="497651" y="590988"/>
            <a:ext cx="8034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="1" u="sng" dirty="0" smtClean="0">
                <a:latin typeface="Century Gothic" panose="020B0502020202020204" pitchFamily="34" charset="0"/>
              </a:rPr>
              <a:t>Reflexiones importantes</a:t>
            </a:r>
          </a:p>
          <a:p>
            <a:pPr algn="just"/>
            <a:endParaRPr lang="es-MX" sz="1400" b="1" dirty="0" smtClean="0">
              <a:latin typeface="Century Gothic" panose="020B0502020202020204" pitchFamily="34" charset="0"/>
            </a:endParaRPr>
          </a:p>
          <a:p>
            <a:pPr algn="just"/>
            <a:endParaRPr lang="es-MX" sz="1400" b="1" dirty="0" smtClean="0">
              <a:latin typeface="Century Gothic" panose="020B0502020202020204" pitchFamily="34" charset="0"/>
            </a:endParaRPr>
          </a:p>
          <a:p>
            <a:pPr algn="just"/>
            <a:r>
              <a:rPr lang="es-MX" sz="1600" b="1" dirty="0" smtClean="0">
                <a:latin typeface="Century Gothic" panose="020B0502020202020204" pitchFamily="34" charset="0"/>
              </a:rPr>
              <a:t>3. ¿Qué debe convencernos de impulsar la </a:t>
            </a:r>
            <a:r>
              <a:rPr lang="es-MX" sz="1600" b="1" dirty="0" smtClean="0">
                <a:latin typeface="Century Gothic" panose="020B0502020202020204" pitchFamily="34" charset="0"/>
              </a:rPr>
              <a:t>RRD?</a:t>
            </a:r>
            <a:endParaRPr lang="es-MX" sz="1600" b="1" dirty="0" smtClean="0">
              <a:latin typeface="Century Gothic" panose="020B0502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275856" y="4365104"/>
            <a:ext cx="5005828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MX" sz="2600" dirty="0">
                <a:latin typeface="Century Gothic" panose="020B0502020202020204" pitchFamily="34" charset="0"/>
              </a:rPr>
              <a:t>La tierra no </a:t>
            </a:r>
            <a:r>
              <a:rPr lang="es-MX" sz="2600" dirty="0" smtClean="0">
                <a:latin typeface="Century Gothic" panose="020B0502020202020204" pitchFamily="34" charset="0"/>
              </a:rPr>
              <a:t>la heredamos de </a:t>
            </a:r>
            <a:r>
              <a:rPr lang="es-MX" sz="2600" dirty="0">
                <a:latin typeface="Century Gothic" panose="020B0502020202020204" pitchFamily="34" charset="0"/>
              </a:rPr>
              <a:t>los antepasados, la tenemos en préstamo de nuestros hijos</a:t>
            </a:r>
            <a:r>
              <a:rPr lang="es-MX" sz="2800" dirty="0">
                <a:latin typeface="Century Gothic" panose="020B0502020202020204" pitchFamily="34" charset="0"/>
              </a:rPr>
              <a:t> </a:t>
            </a:r>
            <a:r>
              <a:rPr lang="es-MX" sz="1600" dirty="0" smtClean="0">
                <a:latin typeface="Century Gothic" panose="020B0502020202020204" pitchFamily="34" charset="0"/>
              </a:rPr>
              <a:t>(Proverbio Sioux</a:t>
            </a:r>
            <a:r>
              <a:rPr lang="es-MX" sz="1600" dirty="0">
                <a:latin typeface="Century Gothic" panose="020B0502020202020204" pitchFamily="34" charset="0"/>
              </a:rPr>
              <a:t>, EE.UU.).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55576" y="2771636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800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Que los recursos son escasos y se deben racionalizar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55576" y="3419708"/>
            <a:ext cx="7479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800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La transformación positiva de las causas que originan el riesgo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55576" y="1905499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800" b="1" i="1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Principalmente: la </a:t>
            </a:r>
            <a:r>
              <a:rPr lang="es-MX" sz="1800" b="1" i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protección de la vida y la reducción de las pérdidas y el dolor en las personas (los niños)</a:t>
            </a:r>
          </a:p>
        </p:txBody>
      </p:sp>
    </p:spTree>
    <p:extLst>
      <p:ext uri="{BB962C8B-B14F-4D97-AF65-F5344CB8AC3E}">
        <p14:creationId xmlns:p14="http://schemas.microsoft.com/office/powerpoint/2010/main" val="9088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3" y="3789040"/>
            <a:ext cx="3743268" cy="2517866"/>
          </a:xfrm>
          <a:prstGeom prst="rect">
            <a:avLst/>
          </a:prstGeom>
        </p:spPr>
      </p:pic>
      <p:sp>
        <p:nvSpPr>
          <p:cNvPr id="8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4 CuadroTexto"/>
          <p:cNvSpPr txBox="1"/>
          <p:nvPr/>
        </p:nvSpPr>
        <p:spPr>
          <a:xfrm>
            <a:off x="497651" y="590988"/>
            <a:ext cx="7856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="1" u="sng" dirty="0" smtClean="0">
                <a:latin typeface="Century Gothic" panose="020B0502020202020204" pitchFamily="34" charset="0"/>
              </a:rPr>
              <a:t>Reflexiones importantes</a:t>
            </a:r>
          </a:p>
        </p:txBody>
      </p:sp>
      <p:sp>
        <p:nvSpPr>
          <p:cNvPr id="4" name="4 Rectángulo"/>
          <p:cNvSpPr/>
          <p:nvPr/>
        </p:nvSpPr>
        <p:spPr>
          <a:xfrm>
            <a:off x="4644008" y="4056536"/>
            <a:ext cx="3888432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s-MX" sz="2000" b="1" dirty="0"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s-MX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Quién va a determinar si hicimos bien las cosas en favor de la reducción del riesgo?</a:t>
            </a:r>
            <a:endParaRPr lang="es-MX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724128" y="5589240"/>
            <a:ext cx="2808312" cy="7232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EL SIGUIENTE </a:t>
            </a:r>
            <a:r>
              <a:rPr lang="es-MX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DESASTRE</a:t>
            </a:r>
            <a:endParaRPr lang="es-MX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97651" y="1289504"/>
            <a:ext cx="42178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MX" sz="1600" b="1" dirty="0">
                <a:latin typeface="Century Gothic" panose="020B0502020202020204" pitchFamily="34" charset="0"/>
              </a:rPr>
              <a:t>4. ¿Tenemos que actuar por obligación?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97650" y="1954430"/>
            <a:ext cx="7856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sz="1800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No podemos forzar a las </a:t>
            </a:r>
            <a:r>
              <a:rPr lang="es-MX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naciones, instituciones o </a:t>
            </a:r>
            <a:r>
              <a:rPr lang="es-MX" sz="1800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personas, </a:t>
            </a:r>
            <a:r>
              <a:rPr lang="es-MX" sz="1800" dirty="0">
                <a:solidFill>
                  <a:srgbClr val="7030A0"/>
                </a:solidFill>
                <a:latin typeface="Century Gothic" panose="020B0502020202020204" pitchFamily="34" charset="0"/>
              </a:rPr>
              <a:t>a hacer las cosas. Tiene que ser, ante todo, </a:t>
            </a:r>
            <a:r>
              <a:rPr lang="es-MX" sz="1800" b="1" i="1" dirty="0">
                <a:solidFill>
                  <a:srgbClr val="7030A0"/>
                </a:solidFill>
                <a:latin typeface="Century Gothic" panose="020B0502020202020204" pitchFamily="34" charset="0"/>
              </a:rPr>
              <a:t>un acto de conciencia.</a:t>
            </a:r>
            <a:endParaRPr lang="es-MX" sz="18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97650" y="2853001"/>
            <a:ext cx="7746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Promovemos la </a:t>
            </a:r>
            <a:r>
              <a:rPr lang="es-MX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toma </a:t>
            </a:r>
            <a:r>
              <a:rPr lang="es-MX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de consciencia y decisiones responsables</a:t>
            </a:r>
            <a:r>
              <a:rPr lang="es-MX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.</a:t>
            </a:r>
            <a:endParaRPr lang="es-MX" sz="16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3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8 Diagrama"/>
          <p:cNvGraphicFramePr/>
          <p:nvPr>
            <p:extLst>
              <p:ext uri="{D42A27DB-BD31-4B8C-83A1-F6EECF244321}">
                <p14:modId xmlns:p14="http://schemas.microsoft.com/office/powerpoint/2010/main" val="3941369524"/>
              </p:ext>
            </p:extLst>
          </p:nvPr>
        </p:nvGraphicFramePr>
        <p:xfrm>
          <a:off x="899592" y="1556792"/>
          <a:ext cx="7305053" cy="4636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9 CuadroTexto"/>
          <p:cNvSpPr txBox="1"/>
          <p:nvPr/>
        </p:nvSpPr>
        <p:spPr>
          <a:xfrm>
            <a:off x="611560" y="591071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La Gestión Integral del Riesgo de Desastre (GIRD)</a:t>
            </a:r>
            <a:endParaRPr lang="es-MX" sz="20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0 CuadroTexto"/>
          <p:cNvSpPr txBox="1"/>
          <p:nvPr/>
        </p:nvSpPr>
        <p:spPr>
          <a:xfrm>
            <a:off x="611560" y="1007440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El ciclo general de la GIRD</a:t>
            </a:r>
            <a:endParaRPr lang="es-MX" sz="16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187624" y="1700808"/>
            <a:ext cx="2232248" cy="11695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Century Gothic" panose="020B0502020202020204" pitchFamily="34" charset="0"/>
              </a:rPr>
              <a:t>Entre paréntesis la adaptación del ciclo de la GIRD por parte de Protección Civil de Chiapas</a:t>
            </a:r>
            <a:endParaRPr lang="es-MX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96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uadroTexto"/>
          <p:cNvSpPr txBox="1"/>
          <p:nvPr/>
        </p:nvSpPr>
        <p:spPr>
          <a:xfrm>
            <a:off x="611560" y="764704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Hacia la </a:t>
            </a:r>
            <a:r>
              <a:rPr lang="es-MX" sz="2800" b="1" dirty="0" smtClean="0">
                <a:solidFill>
                  <a:schemeClr val="accent3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prevención </a:t>
            </a:r>
            <a:r>
              <a:rPr lang="es-MX" sz="2800" b="1" dirty="0" smtClean="0">
                <a:solidFill>
                  <a:srgbClr val="FFC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de desastres</a:t>
            </a:r>
            <a:endParaRPr lang="es-MX" sz="2800" b="1" dirty="0">
              <a:solidFill>
                <a:srgbClr val="FFC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329" y="620688"/>
            <a:ext cx="5904656" cy="575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8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 CuadroTexto"/>
          <p:cNvSpPr txBox="1"/>
          <p:nvPr/>
        </p:nvSpPr>
        <p:spPr>
          <a:xfrm>
            <a:off x="911785" y="741951"/>
            <a:ext cx="40202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Etapas de la GIRD</a:t>
            </a:r>
            <a:endParaRPr lang="es-MX" sz="16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11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21"/>
          <a:stretch/>
        </p:blipFill>
        <p:spPr bwMode="auto">
          <a:xfrm>
            <a:off x="1403648" y="1480614"/>
            <a:ext cx="2160240" cy="4468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pic>
        <p:nvPicPr>
          <p:cNvPr id="4" name="11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4" r="33684"/>
          <a:stretch/>
        </p:blipFill>
        <p:spPr bwMode="auto">
          <a:xfrm>
            <a:off x="3707904" y="1480614"/>
            <a:ext cx="2232248" cy="4468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pic>
        <p:nvPicPr>
          <p:cNvPr id="5" name="11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1"/>
          <a:stretch/>
        </p:blipFill>
        <p:spPr bwMode="auto">
          <a:xfrm>
            <a:off x="6084168" y="1480614"/>
            <a:ext cx="2160240" cy="4468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6" name="Flecha curvada hacia abajo 5"/>
          <p:cNvSpPr/>
          <p:nvPr/>
        </p:nvSpPr>
        <p:spPr>
          <a:xfrm>
            <a:off x="3275856" y="703315"/>
            <a:ext cx="3312368" cy="598817"/>
          </a:xfrm>
          <a:prstGeom prst="curvedDownArrow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8" name="Flecha curvada hacia abajo 7"/>
          <p:cNvSpPr/>
          <p:nvPr/>
        </p:nvSpPr>
        <p:spPr>
          <a:xfrm rot="10800000">
            <a:off x="3275856" y="6049979"/>
            <a:ext cx="3312368" cy="598817"/>
          </a:xfrm>
          <a:prstGeom prst="curvedDown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67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8 Imagen" descr="C:\Users\64593\Desktop\Preparacio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96970"/>
            <a:ext cx="2304256" cy="17188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9 CuadroTexto"/>
          <p:cNvSpPr txBox="1"/>
          <p:nvPr/>
        </p:nvSpPr>
        <p:spPr>
          <a:xfrm>
            <a:off x="799148" y="566172"/>
            <a:ext cx="6653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Acciones prioritarias </a:t>
            </a:r>
            <a:r>
              <a:rPr lang="es-MX" sz="1600" b="1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para</a:t>
            </a:r>
            <a:r>
              <a:rPr lang="es-MX" sz="1600" b="1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MX" sz="1600" b="1" dirty="0" smtClean="0">
                <a:latin typeface="Century Gothic" panose="020B0502020202020204" pitchFamily="34" charset="0"/>
                <a:cs typeface="Calibri" panose="020F0502020204030204" pitchFamily="34" charset="0"/>
              </a:rPr>
              <a:t>la GIRD</a:t>
            </a:r>
            <a:endParaRPr lang="es-MX" sz="16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17218" y="1176233"/>
            <a:ext cx="4618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 smtClean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Preparación </a:t>
            </a:r>
            <a:r>
              <a:rPr lang="es-ES" sz="1800" dirty="0" smtClean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(antes </a:t>
            </a:r>
            <a:r>
              <a:rPr lang="es-ES" sz="1800" dirty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de la </a:t>
            </a:r>
            <a:r>
              <a:rPr lang="es-ES" sz="1800" dirty="0" smtClean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emergencia)</a:t>
            </a:r>
          </a:p>
          <a:p>
            <a:endParaRPr lang="es-ES" sz="1800" dirty="0" smtClean="0">
              <a:solidFill>
                <a:srgbClr val="00B05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 descr="E:\4. PMR-PNUD\1.PROYECTOS\2011\1. SIPC I (2010-2011)\3. Trabajo en municipios\1. Tila\F. Memoria fotográfica\2010\1. Analis de riesgo en campo\Paso Chinal\dsc0096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1051" y="2800848"/>
            <a:ext cx="2166153" cy="162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PMR-PNUD\1.PROYECTOS\2011\1. SIPC I (2010-2011)\3. Trabajo en municipios\1. Tila\F. Memoria fotográfica\2010\1. Analis de riesgo en campo\Ch Cardenas\dsc009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28" y="904726"/>
            <a:ext cx="2316384" cy="162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799148" y="2531145"/>
            <a:ext cx="14505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2. </a:t>
            </a:r>
            <a:r>
              <a:rPr lang="es-MX" sz="1800" dirty="0" smtClean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Conocer</a:t>
            </a:r>
            <a:endParaRPr lang="es-MX" sz="1800" dirty="0">
              <a:solidFill>
                <a:srgbClr val="00B05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17218" y="1973152"/>
            <a:ext cx="4333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1. </a:t>
            </a:r>
            <a:r>
              <a:rPr lang="es-MX" sz="1800" dirty="0" smtClean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Organizarse en Comités y Brigadas</a:t>
            </a:r>
            <a:endParaRPr lang="es-MX" sz="1800" dirty="0">
              <a:solidFill>
                <a:srgbClr val="00B05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99148" y="305106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3. Identificar factores de </a:t>
            </a:r>
            <a:r>
              <a:rPr lang="es-MX" sz="1800" dirty="0" smtClean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riesgos</a:t>
            </a:r>
            <a:endParaRPr lang="es-MX" sz="1800" dirty="0">
              <a:solidFill>
                <a:srgbClr val="00B05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82036" y="3555595"/>
            <a:ext cx="4005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4. Planear acciones para las emergencias (Ante Amenazas</a:t>
            </a:r>
            <a:r>
              <a:rPr lang="es-MX" sz="1800" dirty="0" smtClean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)</a:t>
            </a:r>
            <a:endParaRPr lang="es-MX" sz="1800" dirty="0">
              <a:solidFill>
                <a:srgbClr val="00B05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99148" y="440291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5. Planear acciones para reducir debilidades (Ante Vulnerabilidades</a:t>
            </a:r>
            <a:r>
              <a:rPr lang="es-MX" sz="1800" dirty="0" smtClean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)</a:t>
            </a:r>
            <a:endParaRPr lang="es-MX" sz="1800" dirty="0">
              <a:solidFill>
                <a:srgbClr val="00B05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817218" y="5250235"/>
            <a:ext cx="3618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rgbClr val="00B05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6. Realizar obras de mitigación</a:t>
            </a:r>
            <a:endParaRPr lang="es-MX" sz="1800" dirty="0">
              <a:solidFill>
                <a:srgbClr val="00B05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61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CuadroTexto"/>
          <p:cNvSpPr txBox="1"/>
          <p:nvPr/>
        </p:nvSpPr>
        <p:spPr>
          <a:xfrm>
            <a:off x="799148" y="566172"/>
            <a:ext cx="66531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Acciones prioritarias en la GIRD</a:t>
            </a:r>
            <a:endParaRPr lang="es-MX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139952" y="1124744"/>
            <a:ext cx="4568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Respuesta </a:t>
            </a:r>
            <a:r>
              <a:rPr lang="es-ES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(</a:t>
            </a:r>
            <a:r>
              <a:rPr lang="es-ES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</a:t>
            </a:r>
            <a:r>
              <a:rPr lang="es-ES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urante la emergencia</a:t>
            </a:r>
            <a:r>
              <a:rPr lang="es-ES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)</a:t>
            </a:r>
            <a:endParaRPr lang="es-ES" sz="1800" dirty="0" smtClean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10 Imagen" descr="C:\Users\64593\Desktop\respuest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97152"/>
            <a:ext cx="2448272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960948"/>
            <a:ext cx="2381250" cy="1728192"/>
          </a:xfrm>
          <a:prstGeom prst="rect">
            <a:avLst/>
          </a:prstGeom>
        </p:spPr>
      </p:pic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14" y="1124744"/>
            <a:ext cx="251800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4211960" y="185933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1. Monitorear </a:t>
            </a:r>
            <a:r>
              <a:rPr lang="es-MX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los fenómenos socio- </a:t>
            </a:r>
            <a:r>
              <a:rPr lang="es-MX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naturales</a:t>
            </a:r>
            <a:endParaRPr lang="es-MX" sz="18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211960" y="25649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2. Alertar a la </a:t>
            </a:r>
            <a:r>
              <a:rPr lang="es-MX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población</a:t>
            </a:r>
            <a:endParaRPr lang="es-MX" sz="18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211960" y="30689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3. Evacuar a zonas </a:t>
            </a:r>
            <a:r>
              <a:rPr lang="es-MX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seguras</a:t>
            </a:r>
            <a:endParaRPr lang="es-MX" sz="18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211960" y="35730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4. Brindar primeros </a:t>
            </a:r>
            <a:r>
              <a:rPr lang="es-MX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auxilios</a:t>
            </a:r>
            <a:endParaRPr lang="es-MX" sz="18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211960" y="407707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5. Buscar y rescatar </a:t>
            </a:r>
            <a:r>
              <a:rPr lang="es-MX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personas</a:t>
            </a:r>
            <a:endParaRPr lang="es-MX" sz="18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97590" y="45811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6. Buscar ayuda </a:t>
            </a:r>
            <a:r>
              <a:rPr lang="es-MX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humanitaria</a:t>
            </a:r>
            <a:endParaRPr lang="es-MX" sz="18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211960" y="50851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7. Evaluar los </a:t>
            </a:r>
            <a:r>
              <a:rPr lang="es-MX" sz="1800" dirty="0" smtClean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daños</a:t>
            </a:r>
            <a:endParaRPr lang="es-MX" sz="18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211960" y="5589240"/>
            <a:ext cx="3187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8. Resguardar la seguridad</a:t>
            </a:r>
            <a:endParaRPr lang="es-MX" sz="1800" dirty="0">
              <a:solidFill>
                <a:srgbClr val="FF000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419872" y="6258798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i="1" dirty="0" smtClean="0">
                <a:latin typeface="Century Gothic" panose="020B0502020202020204" pitchFamily="34" charset="0"/>
              </a:rPr>
              <a:t>Para estas acciones se organizan las Brigadas</a:t>
            </a:r>
            <a:endParaRPr lang="es-MX" sz="1600" b="1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85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CuadroTexto"/>
          <p:cNvSpPr txBox="1"/>
          <p:nvPr/>
        </p:nvSpPr>
        <p:spPr>
          <a:xfrm>
            <a:off x="827584" y="566172"/>
            <a:ext cx="56166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Acciones prioritarias en la GIRD</a:t>
            </a:r>
            <a:endParaRPr lang="es-MX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0 Rectángulo"/>
          <p:cNvSpPr/>
          <p:nvPr/>
        </p:nvSpPr>
        <p:spPr>
          <a:xfrm>
            <a:off x="758204" y="1268760"/>
            <a:ext cx="4605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Recuperación </a:t>
            </a: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(después </a:t>
            </a:r>
            <a:r>
              <a:rPr lang="es-ES" sz="18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de la </a:t>
            </a: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emergencia</a:t>
            </a: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)</a:t>
            </a:r>
            <a:endParaRPr lang="es-ES" sz="1800" dirty="0" smtClean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11 Imagen" descr="C:\Users\64593\Desktop\recuperaci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78391"/>
            <a:ext cx="2488796" cy="1906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548256"/>
            <a:ext cx="2577095" cy="193282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2498994"/>
            <a:ext cx="3081151" cy="231086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24115" y="3711407"/>
            <a:ext cx="38879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2. </a:t>
            </a:r>
            <a:r>
              <a:rPr lang="es-MX" sz="1800" i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Reconstruir</a:t>
            </a:r>
            <a:r>
              <a:rPr lang="es-MX" sz="18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a mediado plazo la infraestructura y los medios de vida dañados, como escuelas, caminos, puentes, parcelas, cultivos, herramientas</a:t>
            </a:r>
            <a:r>
              <a:rPr lang="es-MX" sz="16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40060" y="232390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1. </a:t>
            </a:r>
            <a:r>
              <a:rPr lang="es-MX" sz="1800" i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Rehabilitar</a:t>
            </a:r>
            <a:r>
              <a:rPr lang="es-MX" sz="18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(poner en funcionamiento) lo más pronto posible las líneas vitales dañadas, como agua, energía eléctrica, caminos, telefonía.</a:t>
            </a:r>
            <a:endParaRPr lang="es-MX" sz="18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41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CuadroTexto"/>
          <p:cNvSpPr txBox="1"/>
          <p:nvPr/>
        </p:nvSpPr>
        <p:spPr>
          <a:xfrm>
            <a:off x="827584" y="566172"/>
            <a:ext cx="56166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Acciones prioritarias en la GIRD</a:t>
            </a:r>
            <a:endParaRPr lang="es-MX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8 Rectángulo"/>
          <p:cNvSpPr/>
          <p:nvPr/>
        </p:nvSpPr>
        <p:spPr>
          <a:xfrm>
            <a:off x="539552" y="126876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Prevención </a:t>
            </a:r>
            <a:r>
              <a:rPr lang="es-ES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(</a:t>
            </a:r>
            <a:r>
              <a:rPr lang="es-ES" sz="1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</a:t>
            </a:r>
            <a:r>
              <a:rPr lang="es-ES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ntes o después de la emergencia</a:t>
            </a:r>
            <a:r>
              <a:rPr lang="es-ES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)</a:t>
            </a:r>
            <a:endParaRPr lang="es-ES" sz="1800" dirty="0" smtClean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12 Imagen" descr="C:\Users\64593\Desktop\prevencio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4664"/>
            <a:ext cx="2592288" cy="1730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2388190"/>
            <a:ext cx="2995092" cy="20232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336" y="4624252"/>
            <a:ext cx="3277055" cy="204510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80020" y="2018761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s-ES" sz="1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1. </a:t>
            </a:r>
            <a:r>
              <a:rPr lang="es-MX" sz="1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Gestionar el desarrollo con enfoque de </a:t>
            </a:r>
            <a:r>
              <a:rPr lang="es-MX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riesgo</a:t>
            </a:r>
            <a:endParaRPr lang="es-MX" sz="18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51336" y="308150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2. Cambio de prácticas en base a lecciones </a:t>
            </a:r>
            <a:r>
              <a:rPr lang="es-MX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aprendidas</a:t>
            </a:r>
            <a:endParaRPr lang="es-MX" sz="18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27584" y="394840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3. Colaborar y </a:t>
            </a:r>
            <a:r>
              <a:rPr lang="es-MX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asociarse</a:t>
            </a:r>
            <a:endParaRPr lang="es-MX" sz="18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83568" y="460330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4. Realizar obras de </a:t>
            </a:r>
            <a:r>
              <a:rPr lang="es-MX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mitigación</a:t>
            </a:r>
            <a:endParaRPr lang="es-MX" sz="18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51520" y="532101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5. Mejorar las estrategias de respuesta y prevención</a:t>
            </a:r>
            <a:endParaRPr lang="es-MX" sz="18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02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" t="3955" r="3957" b="25540"/>
          <a:stretch/>
        </p:blipFill>
        <p:spPr bwMode="auto">
          <a:xfrm>
            <a:off x="5084401" y="1556792"/>
            <a:ext cx="3365117" cy="21703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7 CuadroTexto"/>
          <p:cNvSpPr txBox="1"/>
          <p:nvPr/>
        </p:nvSpPr>
        <p:spPr>
          <a:xfrm>
            <a:off x="714347" y="457508"/>
            <a:ext cx="7706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Conceptos del Análisis de Riesgo</a:t>
            </a:r>
          </a:p>
        </p:txBody>
      </p:sp>
      <p:pic>
        <p:nvPicPr>
          <p:cNvPr id="4" name="9 Imagen" descr="Resultado de imagen para nubes de hurac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08" y="1556792"/>
            <a:ext cx="3407882" cy="2170389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</p:pic>
      <p:sp>
        <p:nvSpPr>
          <p:cNvPr id="5" name="10 CuadroTexto"/>
          <p:cNvSpPr txBox="1"/>
          <p:nvPr/>
        </p:nvSpPr>
        <p:spPr>
          <a:xfrm>
            <a:off x="957576" y="3927993"/>
            <a:ext cx="3387214" cy="2446824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AMENAZA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El </a:t>
            </a:r>
            <a:r>
              <a:rPr lang="es-MX" dirty="0"/>
              <a:t>Peligro </a:t>
            </a:r>
            <a:r>
              <a:rPr lang="es-MX" dirty="0" smtClean="0"/>
              <a:t>o también Amenaza</a:t>
            </a:r>
            <a:r>
              <a:rPr lang="es-MX" dirty="0"/>
              <a:t>, </a:t>
            </a:r>
            <a:r>
              <a:rPr lang="es-MX" dirty="0" smtClean="0"/>
              <a:t>es </a:t>
            </a:r>
            <a:r>
              <a:rPr lang="es-MX" dirty="0"/>
              <a:t>todo evento de origen natural o </a:t>
            </a:r>
            <a:r>
              <a:rPr lang="es-MX" dirty="0" smtClean="0"/>
              <a:t>social, externo, </a:t>
            </a:r>
            <a:r>
              <a:rPr lang="es-MX" dirty="0"/>
              <a:t>que podría ocasionar un daño o desequilibrio a la integridad </a:t>
            </a:r>
            <a:r>
              <a:rPr lang="es-MX" dirty="0" smtClean="0"/>
              <a:t>del Sujeto, </a:t>
            </a:r>
            <a:r>
              <a:rPr lang="es-MX" dirty="0"/>
              <a:t>dependiendo </a:t>
            </a:r>
            <a:r>
              <a:rPr lang="es-MX" dirty="0" smtClean="0"/>
              <a:t>del nivel de vulnerabilidades.</a:t>
            </a:r>
            <a:endParaRPr lang="es-ES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14 CuadroTexto"/>
          <p:cNvSpPr txBox="1"/>
          <p:nvPr/>
        </p:nvSpPr>
        <p:spPr>
          <a:xfrm>
            <a:off x="4930755" y="4017248"/>
            <a:ext cx="3489913" cy="2132892"/>
          </a:xfrm>
          <a:prstGeom prst="rect">
            <a:avLst/>
          </a:prstGeom>
          <a:solidFill>
            <a:srgbClr val="FFFF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VULNERABILIDAD</a:t>
            </a:r>
          </a:p>
          <a:p>
            <a:pPr>
              <a:lnSpc>
                <a:spcPct val="80000"/>
              </a:lnSpc>
              <a:buClr>
                <a:schemeClr val="folHlink"/>
              </a:buClr>
            </a:pPr>
            <a:endParaRPr lang="es-MX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folHlink"/>
              </a:buClr>
            </a:pPr>
            <a:r>
              <a:rPr lang="es-MX" dirty="0">
                <a:solidFill>
                  <a:schemeClr val="tx1"/>
                </a:solidFill>
              </a:rPr>
              <a:t>La Vulnerabilidad </a:t>
            </a:r>
            <a:r>
              <a:rPr lang="es-MX" dirty="0" smtClean="0">
                <a:solidFill>
                  <a:schemeClr val="tx1"/>
                </a:solidFill>
              </a:rPr>
              <a:t>o también Debilidad</a:t>
            </a:r>
            <a:r>
              <a:rPr lang="es-MX" dirty="0">
                <a:solidFill>
                  <a:schemeClr val="tx1"/>
                </a:solidFill>
              </a:rPr>
              <a:t>, </a:t>
            </a:r>
            <a:r>
              <a:rPr lang="es-MX" dirty="0" smtClean="0">
                <a:solidFill>
                  <a:schemeClr val="tx1"/>
                </a:solidFill>
              </a:rPr>
              <a:t>es </a:t>
            </a:r>
            <a:r>
              <a:rPr lang="es-MX" dirty="0">
                <a:solidFill>
                  <a:schemeClr val="tx1"/>
                </a:solidFill>
              </a:rPr>
              <a:t>toda circunstancia negativa que fragiliza </a:t>
            </a:r>
            <a:r>
              <a:rPr lang="es-MX" dirty="0" smtClean="0">
                <a:solidFill>
                  <a:schemeClr val="tx1"/>
                </a:solidFill>
              </a:rPr>
              <a:t>al Sujeto y lo </a:t>
            </a:r>
            <a:r>
              <a:rPr lang="es-MX" dirty="0">
                <a:solidFill>
                  <a:schemeClr val="tx1"/>
                </a:solidFill>
              </a:rPr>
              <a:t>vuelve </a:t>
            </a:r>
            <a:r>
              <a:rPr lang="es-MX" dirty="0" smtClean="0">
                <a:solidFill>
                  <a:schemeClr val="tx1"/>
                </a:solidFill>
              </a:rPr>
              <a:t>propenso </a:t>
            </a:r>
            <a:r>
              <a:rPr lang="es-MX" dirty="0">
                <a:solidFill>
                  <a:schemeClr val="tx1"/>
                </a:solidFill>
              </a:rPr>
              <a:t>a sufrir daños ante la presencia de algún </a:t>
            </a:r>
            <a:r>
              <a:rPr lang="es-MX" dirty="0" smtClean="0">
                <a:solidFill>
                  <a:schemeClr val="tx1"/>
                </a:solidFill>
              </a:rPr>
              <a:t>tipo de peligro </a:t>
            </a:r>
            <a:r>
              <a:rPr lang="es-MX" dirty="0">
                <a:solidFill>
                  <a:schemeClr val="tx1"/>
                </a:solidFill>
              </a:rPr>
              <a:t>o amenaza exterior. </a:t>
            </a:r>
            <a:endParaRPr lang="es-MX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8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7" t="5251" r="3833" b="4875"/>
          <a:stretch/>
        </p:blipFill>
        <p:spPr bwMode="auto">
          <a:xfrm>
            <a:off x="5148064" y="1109644"/>
            <a:ext cx="3218527" cy="213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8 Rectángulo redondeado"/>
          <p:cNvSpPr/>
          <p:nvPr/>
        </p:nvSpPr>
        <p:spPr>
          <a:xfrm>
            <a:off x="5148064" y="3786000"/>
            <a:ext cx="3218527" cy="2192440"/>
          </a:xfrm>
          <a:prstGeom prst="roundRect">
            <a:avLst/>
          </a:prstGeom>
          <a:blipFill rotWithShape="0">
            <a:blip r:embed="rId3"/>
            <a:stretch>
              <a:fillRect/>
            </a:stretch>
          </a:blipFill>
          <a:ln w="3175"/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9 CuadroTexto"/>
          <p:cNvSpPr txBox="1"/>
          <p:nvPr/>
        </p:nvSpPr>
        <p:spPr>
          <a:xfrm>
            <a:off x="899592" y="3786000"/>
            <a:ext cx="3708697" cy="1754326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RIESGO</a:t>
            </a:r>
          </a:p>
          <a:p>
            <a:pPr algn="just"/>
            <a:endParaRPr lang="es-ES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s-MX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L</a:t>
            </a: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a </a:t>
            </a:r>
            <a:r>
              <a:rPr lang="es-MX" i="1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probabilidad o posibilidad </a:t>
            </a: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de ocurrencia de un daño al Sujeto si se han conjugado, o llegasen a conjugar, sus debilidades con las amenazas.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912204" y="1109644"/>
            <a:ext cx="3675296" cy="14773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EXPOSICIÓN</a:t>
            </a:r>
          </a:p>
          <a:p>
            <a:pPr algn="just"/>
            <a:endParaRPr lang="es-E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relación de cercanía y/o duración que existe entre el Sujeto vulnerable y la amenaza.</a:t>
            </a:r>
          </a:p>
        </p:txBody>
      </p:sp>
    </p:spTree>
    <p:extLst>
      <p:ext uri="{BB962C8B-B14F-4D97-AF65-F5344CB8AC3E}">
        <p14:creationId xmlns:p14="http://schemas.microsoft.com/office/powerpoint/2010/main" val="258587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1 Rectángulo redondeado"/>
          <p:cNvSpPr/>
          <p:nvPr/>
        </p:nvSpPr>
        <p:spPr>
          <a:xfrm>
            <a:off x="4788024" y="3717032"/>
            <a:ext cx="3482758" cy="2235805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" name="Picture 2" descr="E:\4. PMR-PNUD\1.PROYECTOS\2011\1. SIPC I (2010-2011)\3. Trabajo en municipios\1. Tila\F. Memoria fotográfica\2010\1. Analis de riesgo en campo\Ch Cardenas\dsc0093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573511"/>
            <a:ext cx="3449746" cy="22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8 CuadroTexto"/>
          <p:cNvSpPr txBox="1"/>
          <p:nvPr/>
        </p:nvSpPr>
        <p:spPr>
          <a:xfrm>
            <a:off x="612635" y="687663"/>
            <a:ext cx="3593397" cy="2154436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CAPACIDADES </a:t>
            </a:r>
            <a:r>
              <a:rPr lang="es-E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(Buenas Prácticas, </a:t>
            </a:r>
            <a:r>
              <a:rPr lang="es-MX" sz="1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Resiliencia</a:t>
            </a:r>
            <a:r>
              <a:rPr lang="es-E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s-ES" sz="16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odas 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las fortalezas socio-ambientales con que cuenta el individuo o colectivo para responder,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 reponerse y recuperarse del impacto de una </a:t>
            </a:r>
            <a:r>
              <a:rPr lang="es-MX" dirty="0" smtClean="0">
                <a:latin typeface="Calibri" panose="020F0502020204030204" pitchFamily="34" charset="0"/>
                <a:cs typeface="Calibri" panose="020F0502020204030204" pitchFamily="34" charset="0"/>
              </a:rPr>
              <a:t>amenaza.</a:t>
            </a:r>
            <a:endParaRPr lang="es-MX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12 CuadroTexto"/>
          <p:cNvSpPr txBox="1"/>
          <p:nvPr/>
        </p:nvSpPr>
        <p:spPr>
          <a:xfrm>
            <a:off x="4716016" y="1137734"/>
            <a:ext cx="3584968" cy="2031325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DESASTRE</a:t>
            </a:r>
          </a:p>
          <a:p>
            <a:pPr algn="just"/>
            <a:endParaRPr lang="es-ES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s-MX" dirty="0" smtClean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MX" dirty="0">
                <a:latin typeface="Calibri" panose="020F0502020204030204" pitchFamily="34" charset="0"/>
                <a:cs typeface="Calibri" panose="020F0502020204030204" pitchFamily="34" charset="0"/>
              </a:rPr>
              <a:t>materialización del riesgo o la ocurrencia del daño, debido que la fuerza de la amenaza supera las capacidades de respuesta del sujeto o colectivo. </a:t>
            </a:r>
            <a:r>
              <a:rPr lang="es-MX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 </a:t>
            </a:r>
            <a:endParaRPr lang="es-ES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6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9 Imagen" descr="http://t1.gstatic.com/images?q=tbn:ANd9GcSTlhLX9qIdts5vItXL5jpvgyOFVOf2X3JUMsv9hkyGjoYgCgvP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8066" y="3417819"/>
            <a:ext cx="2263950" cy="1462521"/>
          </a:xfrm>
          <a:prstGeom prst="rect">
            <a:avLst/>
          </a:prstGeom>
          <a:noFill/>
          <a:ln w="3175">
            <a:solidFill>
              <a:schemeClr val="tx1"/>
            </a:solidFill>
            <a:prstDash val="solid"/>
            <a:miter lim="800000"/>
            <a:headEnd/>
            <a:tailEnd/>
          </a:ln>
        </p:spPr>
      </p:pic>
      <p:sp>
        <p:nvSpPr>
          <p:cNvPr id="8" name="21 Multiplicar"/>
          <p:cNvSpPr/>
          <p:nvPr/>
        </p:nvSpPr>
        <p:spPr>
          <a:xfrm>
            <a:off x="2800400" y="2923518"/>
            <a:ext cx="500066" cy="714380"/>
          </a:xfrm>
          <a:prstGeom prst="mathMultiply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23 Igual que"/>
          <p:cNvSpPr/>
          <p:nvPr/>
        </p:nvSpPr>
        <p:spPr>
          <a:xfrm>
            <a:off x="5828424" y="3849639"/>
            <a:ext cx="714380" cy="571504"/>
          </a:xfrm>
          <a:prstGeom prst="mathEqua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22 CuadroTexto"/>
          <p:cNvSpPr txBox="1"/>
          <p:nvPr/>
        </p:nvSpPr>
        <p:spPr>
          <a:xfrm>
            <a:off x="683568" y="1994937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Amenaza (+ -)</a:t>
            </a:r>
            <a:endParaRPr lang="es-MX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26 CuadroTexto"/>
          <p:cNvSpPr txBox="1"/>
          <p:nvPr/>
        </p:nvSpPr>
        <p:spPr>
          <a:xfrm>
            <a:off x="3347864" y="2066945"/>
            <a:ext cx="2294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Vulnerabilidades (-)</a:t>
            </a:r>
            <a:endParaRPr lang="es-MX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27 CuadroTexto"/>
          <p:cNvSpPr txBox="1"/>
          <p:nvPr/>
        </p:nvSpPr>
        <p:spPr>
          <a:xfrm>
            <a:off x="7415984" y="2910216"/>
            <a:ext cx="100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Riesgo</a:t>
            </a:r>
            <a:endParaRPr lang="es-MX" sz="2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2" descr="Resultado de imagen para calor extrem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79" y="2456575"/>
            <a:ext cx="2304256" cy="15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094" y="2456574"/>
            <a:ext cx="2304257" cy="1505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1 Rectángulo"/>
          <p:cNvSpPr/>
          <p:nvPr/>
        </p:nvSpPr>
        <p:spPr>
          <a:xfrm>
            <a:off x="2267744" y="493113"/>
            <a:ext cx="49772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fórmula </a:t>
            </a:r>
            <a:r>
              <a:rPr lang="es-ES" sz="3200" b="1" dirty="0">
                <a:latin typeface="Calibri" panose="020F0502020204030204" pitchFamily="34" charset="0"/>
                <a:cs typeface="Calibri" panose="020F0502020204030204" pitchFamily="34" charset="0"/>
              </a:rPr>
              <a:t>del </a:t>
            </a:r>
            <a:r>
              <a:rPr lang="es-E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riesgo</a:t>
            </a:r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Conector recto 21"/>
          <p:cNvCxnSpPr/>
          <p:nvPr/>
        </p:nvCxnSpPr>
        <p:spPr>
          <a:xfrm>
            <a:off x="3190518" y="4149080"/>
            <a:ext cx="255005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3446379" y="4221088"/>
            <a:ext cx="218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rgbClr val="00B050"/>
                </a:solidFill>
              </a:rPr>
              <a:t>Capacidades (+)</a:t>
            </a:r>
            <a:endParaRPr lang="es-MX" sz="2000" b="1" dirty="0">
              <a:solidFill>
                <a:srgbClr val="00B050"/>
              </a:solidFill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5856" y="4653136"/>
            <a:ext cx="2314132" cy="173141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94779" y="5229200"/>
            <a:ext cx="1728949" cy="14003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Producto de salida del análisis de Amenazas: </a:t>
            </a:r>
            <a:r>
              <a:rPr lang="es-MX" b="1" dirty="0" smtClean="0"/>
              <a:t>Plan de Emergencias</a:t>
            </a:r>
            <a:endParaRPr lang="es-MX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6788066" y="565120"/>
            <a:ext cx="1728949" cy="19236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Producto de salida del análisis de Vulnerabilidades: </a:t>
            </a:r>
            <a:r>
              <a:rPr lang="es-MX" b="1" dirty="0" smtClean="0"/>
              <a:t>Plan de reducción de vulnerabilidades</a:t>
            </a:r>
            <a:endParaRPr lang="es-MX" b="1" dirty="0"/>
          </a:p>
        </p:txBody>
      </p:sp>
      <p:cxnSp>
        <p:nvCxnSpPr>
          <p:cNvPr id="4" name="Conector recto de flecha 3"/>
          <p:cNvCxnSpPr/>
          <p:nvPr/>
        </p:nvCxnSpPr>
        <p:spPr>
          <a:xfrm flipV="1">
            <a:off x="5694144" y="1700808"/>
            <a:ext cx="1041830" cy="755766"/>
          </a:xfrm>
          <a:prstGeom prst="straightConnector1">
            <a:avLst/>
          </a:prstGeom>
          <a:ln w="28575">
            <a:solidFill>
              <a:srgbClr val="C0000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>
            <a:off x="1020610" y="4060742"/>
            <a:ext cx="605213" cy="1096450"/>
          </a:xfrm>
          <a:prstGeom prst="straightConnector1">
            <a:avLst/>
          </a:prstGeom>
          <a:ln w="28575">
            <a:solidFill>
              <a:srgbClr val="C0000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39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25" grpId="0"/>
      <p:bldP spid="2" grpId="0" animBg="1"/>
      <p:bldP spid="1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10462</TotalTime>
  <Words>1074</Words>
  <Application>Microsoft Office PowerPoint</Application>
  <PresentationFormat>Presentación en pantalla (4:3)</PresentationFormat>
  <Paragraphs>149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ＭＳ Ｐゴシック</vt:lpstr>
      <vt:lpstr>Arial</vt:lpstr>
      <vt:lpstr>Calibri</vt:lpstr>
      <vt:lpstr>Century Gothic</vt:lpstr>
      <vt:lpstr>Jules Text</vt:lpstr>
      <vt:lpstr>Lucida Sans</vt:lpstr>
      <vt:lpstr>Myriad Pro</vt:lpstr>
      <vt:lpstr>Tahoma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Instituto de Población y Ciudades Rurales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Nicolás Castellanos Tadeo</dc:creator>
  <cp:lastModifiedBy>Adelfo Santis</cp:lastModifiedBy>
  <cp:revision>957</cp:revision>
  <cp:lastPrinted>2010-10-11T17:52:14Z</cp:lastPrinted>
  <dcterms:created xsi:type="dcterms:W3CDTF">2009-07-30T15:02:34Z</dcterms:created>
  <dcterms:modified xsi:type="dcterms:W3CDTF">2019-01-26T00:07:22Z</dcterms:modified>
</cp:coreProperties>
</file>